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42"/>
  </p:notesMasterIdLst>
  <p:handoutMasterIdLst>
    <p:handoutMasterId r:id="rId43"/>
  </p:handoutMasterIdLst>
  <p:sldIdLst>
    <p:sldId id="256" r:id="rId2"/>
    <p:sldId id="265" r:id="rId3"/>
    <p:sldId id="286" r:id="rId4"/>
    <p:sldId id="289" r:id="rId5"/>
    <p:sldId id="304" r:id="rId6"/>
    <p:sldId id="303" r:id="rId7"/>
    <p:sldId id="313" r:id="rId8"/>
    <p:sldId id="305" r:id="rId9"/>
    <p:sldId id="308" r:id="rId10"/>
    <p:sldId id="306" r:id="rId11"/>
    <p:sldId id="307" r:id="rId12"/>
    <p:sldId id="274" r:id="rId13"/>
    <p:sldId id="298" r:id="rId14"/>
    <p:sldId id="275" r:id="rId15"/>
    <p:sldId id="278" r:id="rId16"/>
    <p:sldId id="276" r:id="rId17"/>
    <p:sldId id="279" r:id="rId18"/>
    <p:sldId id="317" r:id="rId19"/>
    <p:sldId id="318" r:id="rId20"/>
    <p:sldId id="310" r:id="rId21"/>
    <p:sldId id="273" r:id="rId22"/>
    <p:sldId id="300" r:id="rId23"/>
    <p:sldId id="272" r:id="rId24"/>
    <p:sldId id="315" r:id="rId25"/>
    <p:sldId id="321" r:id="rId26"/>
    <p:sldId id="324" r:id="rId27"/>
    <p:sldId id="314" r:id="rId28"/>
    <p:sldId id="293" r:id="rId29"/>
    <p:sldId id="277" r:id="rId30"/>
    <p:sldId id="311" r:id="rId31"/>
    <p:sldId id="281" r:id="rId32"/>
    <p:sldId id="320" r:id="rId33"/>
    <p:sldId id="301" r:id="rId34"/>
    <p:sldId id="322" r:id="rId35"/>
    <p:sldId id="323" r:id="rId36"/>
    <p:sldId id="319" r:id="rId37"/>
    <p:sldId id="260" r:id="rId38"/>
    <p:sldId id="262" r:id="rId39"/>
    <p:sldId id="268" r:id="rId40"/>
    <p:sldId id="28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Lst>
        </p14:section>
        <p14:section name="Introduction" id="{5D649C8A-B8F3-4543-B2B6-D3D0B298A585}">
          <p14:sldIdLst>
            <p14:sldId id="304"/>
            <p14:sldId id="303"/>
            <p14:sldId id="313"/>
            <p14:sldId id="305"/>
            <p14:sldId id="308"/>
            <p14:sldId id="306"/>
          </p14:sldIdLst>
        </p14:section>
        <p14:section name="Design Philosophy" id="{5FE19C35-5630-BF48-B445-6BE4FFFFF06A}">
          <p14:sldIdLst>
            <p14:sldId id="307"/>
            <p14:sldId id="274"/>
            <p14:sldId id="298"/>
            <p14:sldId id="275"/>
            <p14:sldId id="278"/>
            <p14:sldId id="276"/>
            <p14:sldId id="279"/>
            <p14:sldId id="317"/>
            <p14:sldId id="318"/>
            <p14:sldId id="310"/>
            <p14:sldId id="273"/>
            <p14:sldId id="300"/>
            <p14:sldId id="272"/>
            <p14:sldId id="315"/>
            <p14:sldId id="321"/>
            <p14:sldId id="324"/>
            <p14:sldId id="314"/>
          </p14:sldIdLst>
        </p14:section>
        <p14:section name="DEMO" id="{F9A3BA7A-051F-1A44-ACA6-E045A58EF91B}">
          <p14:sldIdLst>
            <p14:sldId id="293"/>
          </p14:sldIdLst>
        </p14:section>
        <p14:section name="Architecture" id="{75AC119B-228B-3340-B890-835A4AFCBB01}">
          <p14:sldIdLst>
            <p14:sldId id="277"/>
            <p14:sldId id="311"/>
            <p14:sldId id="281"/>
            <p14:sldId id="320"/>
          </p14:sldIdLst>
        </p14:section>
        <p14:section name="Conclusion" id="{23E49AB8-53DB-BA4D-9791-0687753423C9}">
          <p14:sldIdLst>
            <p14:sldId id="301"/>
            <p14:sldId id="322"/>
            <p14:sldId id="323"/>
          </p14:sldIdLst>
        </p14:section>
        <p14:section name="Future Work" id="{2F7B515C-F2E9-4740-A1B1-19AE4061393F}">
          <p14:sldIdLst>
            <p14:sldId id="319"/>
            <p14:sldId id="260"/>
            <p14:sldId id="262"/>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CF4C"/>
    <a:srgbClr val="41AEBD"/>
    <a:srgbClr val="F2F2F2"/>
    <a:srgbClr val="0082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92"/>
    <p:restoredTop sz="71976"/>
  </p:normalViewPr>
  <p:slideViewPr>
    <p:cSldViewPr snapToGrid="0" snapToObjects="1">
      <p:cViewPr>
        <p:scale>
          <a:sx n="74" d="100"/>
          <a:sy n="74" d="100"/>
        </p:scale>
        <p:origin x="696" y="264"/>
      </p:cViewPr>
      <p:guideLst>
        <p:guide orient="horz" pos="2160"/>
        <p:guide pos="3840"/>
      </p:guideLst>
    </p:cSldViewPr>
  </p:slideViewPr>
  <p:outlineViewPr>
    <p:cViewPr>
      <p:scale>
        <a:sx n="33" d="100"/>
        <a:sy n="33" d="100"/>
      </p:scale>
      <p:origin x="0" y="0"/>
    </p:cViewPr>
  </p:outlineViewPr>
  <p:notesTextViewPr>
    <p:cViewPr>
      <p:scale>
        <a:sx n="130" d="100"/>
        <a:sy n="13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commentAuthors" Target="commentAuthors.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t>
        <a:bodyPr/>
        <a:lstStyle/>
        <a:p>
          <a:endParaRPr lang="en-US"/>
        </a:p>
      </dgm:t>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t>
        <a:bodyPr/>
        <a:lstStyle/>
        <a:p>
          <a:endParaRPr lang="en-US"/>
        </a:p>
      </dgm:t>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3B6E6857-96E7-3241-B782-C7212EE4670F}" type="presOf" srcId="{41A490A2-519D-AF44-A671-21645CF6D3B6}" destId="{7468C0D4-6AA2-5642-A2A6-50F3BE782236}" srcOrd="0" destOrd="0" presId="urn:microsoft.com/office/officeart/2005/8/layout/hProcess11"/>
    <dgm:cxn modelId="{8A757E8A-9289-9443-A21D-A87227FCC79F}" srcId="{9277C71B-1511-EA4D-98AA-F0B32F73C270}" destId="{E556D638-B36A-3A41-8835-1231FC4EB1A3}" srcOrd="3" destOrd="0" parTransId="{16EE634B-922E-EB46-8C74-765A70904ED3}" sibTransId="{5DDFA6A1-2A8E-0B44-9ACF-8617B9F7A426}"/>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C68DA13E-22A7-A249-AF8E-47D30D381450}" type="datetimeFigureOut">
              <a:rPr lang="en-US" smtClean="0"/>
              <a:t>3/9/16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3C9A51-5047-B941-A90B-A35E989AE5A9}" type="slidenum">
              <a:rPr lang="en-US" smtClean="0"/>
              <a:t>‹#›</a:t>
            </a:fld>
            <a:endParaRPr lang="en-US"/>
          </a:p>
        </p:txBody>
      </p:sp>
    </p:spTree>
    <p:extLst>
      <p:ext uri="{BB962C8B-B14F-4D97-AF65-F5344CB8AC3E}">
        <p14:creationId xmlns:p14="http://schemas.microsoft.com/office/powerpoint/2010/main" val="1194295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3/9/16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a:t>
            </a:r>
          </a:p>
          <a:p>
            <a:endParaRPr lang="en-US" baseline="0" dirty="0" smtClean="0"/>
          </a:p>
          <a:p>
            <a:r>
              <a:rPr lang="en-US" baseline="0" dirty="0" smtClean="0"/>
              <a:t>Thank </a:t>
            </a:r>
            <a:r>
              <a:rPr lang="en-US" baseline="0" dirty="0" smtClean="0"/>
              <a:t>you for coming for my presentation today.</a:t>
            </a:r>
          </a:p>
          <a:p>
            <a:r>
              <a:rPr lang="en-US" baseline="0" dirty="0" smtClean="0"/>
              <a:t>My name is Kyeongan Kwon. However, I go by Karl. </a:t>
            </a:r>
          </a:p>
          <a:p>
            <a:endParaRPr lang="en-US" baseline="0" dirty="0" smtClean="0"/>
          </a:p>
          <a:p>
            <a:r>
              <a:rPr lang="en-US" baseline="0" dirty="0" smtClean="0"/>
              <a:t>I am a 5th year PhD student in </a:t>
            </a:r>
            <a:r>
              <a:rPr lang="en-US" baseline="0" dirty="0" smtClean="0"/>
              <a:t>Computer Science </a:t>
            </a:r>
            <a:r>
              <a:rPr lang="en-US" baseline="0" dirty="0" smtClean="0"/>
              <a:t>at the university of </a:t>
            </a:r>
            <a:r>
              <a:rPr lang="en-US" baseline="0" dirty="0" smtClean="0"/>
              <a:t>Houston</a:t>
            </a:r>
            <a:r>
              <a:rPr lang="en-US" baseline="0" dirty="0" smtClean="0"/>
              <a:t>. I am also a member of CPL and working with </a:t>
            </a:r>
            <a:r>
              <a:rPr lang="en-US" baseline="0" dirty="0" smtClean="0"/>
              <a:t>Dr. </a:t>
            </a:r>
            <a:r>
              <a:rPr lang="en-US" baseline="0" dirty="0" smtClean="0"/>
              <a:t>Pavlidis.</a:t>
            </a:r>
          </a:p>
          <a:p>
            <a:endParaRPr lang="en-US" baseline="0" dirty="0" smtClean="0"/>
          </a:p>
          <a:p>
            <a:r>
              <a:rPr lang="en-US" baseline="0" dirty="0" smtClean="0"/>
              <a:t>Today, I am going to present my PhD proposal about data visualization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definitive scheme</a:t>
            </a:r>
            <a:r>
              <a:rPr lang="en-US" baseline="0" dirty="0" smtClean="0"/>
              <a:t> for evaluating academics.</a:t>
            </a:r>
          </a:p>
          <a:p>
            <a:endParaRPr lang="en-US" baseline="0" dirty="0" smtClean="0"/>
          </a:p>
          <a:p>
            <a:r>
              <a:rPr lang="en-US" dirty="0" smtClean="0"/>
              <a:t>Because everybody</a:t>
            </a:r>
            <a:r>
              <a:rPr lang="en-US" baseline="0" dirty="0" smtClean="0"/>
              <a:t> has own ideas.</a:t>
            </a:r>
          </a:p>
          <a:p>
            <a:r>
              <a:rPr lang="en-US" baseline="0" dirty="0" smtClean="0"/>
              <a:t>Big journal is good, many cited publication is also good. </a:t>
            </a:r>
          </a:p>
          <a:p>
            <a:r>
              <a:rPr lang="en-US" baseline="0" dirty="0" smtClean="0"/>
              <a:t>This isn’t clear, how it is related to each other.</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Let me tell you</a:t>
            </a:r>
            <a:r>
              <a:rPr lang="ko-KR" altLang="en-US" dirty="0" smtClean="0"/>
              <a:t> </a:t>
            </a:r>
            <a:r>
              <a:rPr lang="en-US" altLang="ko-KR" dirty="0" smtClean="0"/>
              <a:t>how I</a:t>
            </a:r>
            <a:r>
              <a:rPr lang="en-US" altLang="ko-KR" baseline="0" dirty="0" smtClean="0"/>
              <a:t> structured this visual abstract based on </a:t>
            </a:r>
            <a:r>
              <a:rPr lang="en-US" altLang="ko-KR" baseline="0" dirty="0" smtClean="0"/>
              <a:t>three merit criteria.</a:t>
            </a:r>
            <a:endParaRPr lang="en-US" altLang="ko-KR"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 Impact </a:t>
            </a:r>
            <a:r>
              <a:rPr lang="en-US" dirty="0" smtClean="0"/>
              <a:t>of the intellectual </a:t>
            </a:r>
            <a:r>
              <a:rPr lang="en-US" dirty="0" smtClean="0"/>
              <a:t>products, what</a:t>
            </a:r>
            <a:r>
              <a:rPr lang="en-US" baseline="0" dirty="0" smtClean="0"/>
              <a:t> happened after you published.</a:t>
            </a:r>
            <a:endParaRPr lang="en-US" dirty="0" smtClean="0"/>
          </a:p>
          <a:p>
            <a:pPr marL="0" indent="0">
              <a:buFont typeface="+mj-lt"/>
              <a:buNone/>
            </a:pPr>
            <a:endParaRPr lang="en-US" dirty="0" smtClean="0"/>
          </a:p>
          <a:p>
            <a:pPr marL="0" indent="0">
              <a:buFont typeface="+mj-lt"/>
              <a:buNone/>
            </a:pPr>
            <a:r>
              <a:rPr lang="en-US" dirty="0" smtClean="0"/>
              <a:t>- Prestige </a:t>
            </a:r>
            <a:r>
              <a:rPr lang="en-US" dirty="0" smtClean="0"/>
              <a:t>of the venues where intellectual products </a:t>
            </a:r>
            <a:r>
              <a:rPr lang="en-US" dirty="0" smtClean="0"/>
              <a:t>appear, </a:t>
            </a:r>
            <a:r>
              <a:rPr lang="en-US" altLang="ko-KR" baseline="0" dirty="0" smtClean="0"/>
              <a:t>How famous’ places where you published.</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 Funding </a:t>
            </a:r>
            <a:r>
              <a:rPr lang="en-US" dirty="0" smtClean="0"/>
              <a:t>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a:t>
            </a:r>
            <a:r>
              <a:rPr lang="en-US" baseline="0" dirty="0" smtClean="0"/>
              <a:t>Factor,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a:t>
            </a:r>
            <a:r>
              <a:rPr lang="en-US" baseline="0" dirty="0" smtClean="0"/>
              <a:t>citation because of the fixed scale of Impact Factor (1-60), citations could reach 100,000</a:t>
            </a:r>
            <a:r>
              <a:rPr lang="en-US" baseline="0" dirty="0"/>
              <a:t> </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Only </a:t>
            </a:r>
            <a:r>
              <a:rPr lang="en-US" baseline="0" dirty="0" smtClean="0"/>
              <a:t>one bar </a:t>
            </a:r>
            <a:r>
              <a:rPr lang="en-US" baseline="0" dirty="0" smtClean="0"/>
              <a:t>chart ; publication list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dirty="0" smtClean="0">
                <a:solidFill>
                  <a:schemeClr val="tx1"/>
                </a:solidFill>
                <a:latin typeface="+mn-lt"/>
                <a:ea typeface="+mn-ea"/>
                <a:cs typeface="+mn-cs"/>
              </a:rPr>
              <a:t>.</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However, Scholar Plot brings more but simply. It includes all the publications with different colors and symbols which lead people could distinguish type of publication quickly. It also includes funding information.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a:t>
            </a:r>
            <a:r>
              <a:rPr lang="en-US" baseline="0" dirty="0" smtClean="0"/>
              <a:t>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a:t>
            </a:r>
            <a:r>
              <a:rPr lang="en-US" sz="1200" kern="1200" dirty="0" smtClean="0">
                <a:solidFill>
                  <a:schemeClr val="tx1"/>
                </a:solidFill>
                <a:effectLst/>
                <a:latin typeface="+mn-lt"/>
                <a:ea typeface="+mn-ea"/>
                <a:cs typeface="+mn-cs"/>
              </a:rPr>
              <a:t>scholarship.</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How Differentiate </a:t>
            </a:r>
            <a:r>
              <a:rPr lang="en-US" sz="1200" kern="1200" dirty="0" smtClean="0">
                <a:solidFill>
                  <a:schemeClr val="tx1"/>
                </a:solidFill>
                <a:effectLst/>
                <a:latin typeface="+mn-lt"/>
                <a:ea typeface="+mn-ea"/>
                <a:cs typeface="+mn-cs"/>
              </a:rPr>
              <a:t>different</a:t>
            </a:r>
            <a:r>
              <a:rPr lang="en-US" sz="1200" kern="1200" baseline="0" dirty="0" smtClean="0">
                <a:solidFill>
                  <a:schemeClr val="tx1"/>
                </a:solidFill>
                <a:effectLst/>
                <a:latin typeface="+mn-lt"/>
                <a:ea typeface="+mn-ea"/>
                <a:cs typeface="+mn-cs"/>
              </a:rPr>
              <a:t> prestige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Journal has little different prestige because it has only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a:t>
            </a:r>
            <a:r>
              <a:rPr lang="en-US" sz="1200" kern="1200" dirty="0" smtClean="0">
                <a:solidFill>
                  <a:schemeClr val="tx1"/>
                </a:solidFill>
                <a:effectLst/>
                <a:latin typeface="+mn-lt"/>
                <a:ea typeface="+mn-ea"/>
                <a:cs typeface="+mn-cs"/>
              </a:rPr>
              <a:t>Factor.</a:t>
            </a:r>
            <a:endParaRPr lang="en-US" sz="1200" kern="1200" dirty="0" smtClean="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Conference has acceptance rates</a:t>
            </a:r>
            <a:r>
              <a:rPr lang="en-US" sz="1200" kern="1200" baseline="0" dirty="0" smtClean="0">
                <a:solidFill>
                  <a:schemeClr val="tx1"/>
                </a:solidFill>
                <a:effectLst/>
                <a:latin typeface="+mn-lt"/>
                <a:ea typeface="+mn-ea"/>
                <a:cs typeface="+mn-cs"/>
              </a:rPr>
              <a:t> and some general guide line to tell the rank of conferences like A+ / A. However, some has no these information.</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Patents have no this type of information</a:t>
            </a:r>
            <a:r>
              <a:rPr lang="en-US" sz="1200" kern="1200" baseline="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endParaRPr lang="en-US" sz="1200" kern="1200" baseline="0" dirty="0" smtClean="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Size</a:t>
            </a:r>
            <a:endParaRPr lang="en-US" sz="1200" kern="1200" baseline="0" dirty="0" smtClean="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How do I present this value from lower to higher IF.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I did some data analytics for this.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Frequency of Journal published by Thomson Reuters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Four categories based on histogram analysis. I use this to commensurate the size of disk</a:t>
            </a:r>
            <a:r>
              <a:rPr lang="en-US" sz="1200" kern="1200" baseline="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a:t>
            </a:r>
            <a:r>
              <a:rPr lang="en-US" sz="1200" kern="1200" dirty="0" smtClean="0">
                <a:solidFill>
                  <a:schemeClr val="tx1"/>
                </a:solidFill>
                <a:effectLst/>
                <a:latin typeface="+mn-lt"/>
                <a:ea typeface="+mn-ea"/>
                <a:cs typeface="+mn-cs"/>
              </a:rPr>
              <a:t>I introduced </a:t>
            </a:r>
            <a:r>
              <a:rPr lang="en-US" sz="1200" kern="1200" dirty="0" smtClean="0">
                <a:solidFill>
                  <a:schemeClr val="tx1"/>
                </a:solidFill>
                <a:effectLst/>
                <a:latin typeface="+mn-lt"/>
                <a:ea typeface="+mn-ea"/>
                <a:cs typeface="+mn-cs"/>
              </a:rPr>
              <a:t>a log10 scale for the default plot and an option to toggle to the decimal scale view.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you have a senior records,</a:t>
            </a:r>
            <a:r>
              <a:rPr lang="en-US" sz="1200" kern="1200" baseline="0" dirty="0" smtClean="0">
                <a:solidFill>
                  <a:schemeClr val="tx1"/>
                </a:solidFill>
                <a:effectLst/>
                <a:latin typeface="+mn-lt"/>
                <a:ea typeface="+mn-ea"/>
                <a:cs typeface="+mn-cs"/>
              </a:rPr>
              <a:t> and put it as a decimal scale, it suppress visualization.</a:t>
            </a:r>
          </a:p>
          <a:p>
            <a:r>
              <a:rPr lang="en-US" sz="1200" kern="1200" baseline="0" dirty="0" smtClean="0">
                <a:solidFill>
                  <a:schemeClr val="tx1"/>
                </a:solidFill>
                <a:effectLst/>
                <a:latin typeface="+mn-lt"/>
                <a:ea typeface="+mn-ea"/>
                <a:cs typeface="+mn-cs"/>
              </a:rPr>
              <a:t>However, junior records isn’t important because you hardly can see the difference.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That’s why Logarithm is default. It makes the difference visibility.</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p>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Line Chart is proper for me to use visualizing funding data because it is commonly used like stock markets.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some patterns of scholarly profiles.</a:t>
            </a:r>
          </a:p>
          <a:p>
            <a:r>
              <a:rPr lang="en-US" baseline="0" dirty="0" smtClean="0"/>
              <a:t>I bring three example.</a:t>
            </a:r>
          </a:p>
          <a:p>
            <a:endParaRPr lang="en-US" baseline="0" dirty="0" smtClean="0"/>
          </a:p>
          <a:p>
            <a:r>
              <a:rPr lang="en-US" baseline="0" dirty="0" smtClean="0"/>
              <a:t>not necessarily look at the main plots, you can simply see the vertical projection and tell the type of patterns.</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dirty="0"/>
          </a:p>
        </p:txBody>
      </p:sp>
    </p:spTree>
    <p:extLst>
      <p:ext uri="{BB962C8B-B14F-4D97-AF65-F5344CB8AC3E}">
        <p14:creationId xmlns:p14="http://schemas.microsoft.com/office/powerpoint/2010/main" val="1500020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dirty="0"/>
          </a:p>
        </p:txBody>
      </p:sp>
    </p:spTree>
    <p:extLst>
      <p:ext uri="{BB962C8B-B14F-4D97-AF65-F5344CB8AC3E}">
        <p14:creationId xmlns:p14="http://schemas.microsoft.com/office/powerpoint/2010/main" val="1106846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baseline="0" dirty="0" smtClean="0"/>
              <a:t>is overview about today’s presentation. </a:t>
            </a:r>
          </a:p>
          <a:p>
            <a:endParaRPr lang="en-US" baseline="0" dirty="0" smtClean="0"/>
          </a:p>
          <a:p>
            <a:r>
              <a:rPr lang="en-US" baseline="0" dirty="0" smtClean="0"/>
              <a:t>In introduction, I am going to talk about the research problem and related </a:t>
            </a:r>
            <a:r>
              <a:rPr lang="en-US" baseline="0" dirty="0" smtClean="0"/>
              <a:t>works.</a:t>
            </a:r>
          </a:p>
          <a:p>
            <a:endParaRPr lang="en-US" baseline="0" dirty="0" smtClean="0"/>
          </a:p>
          <a:p>
            <a:r>
              <a:rPr lang="en-US" baseline="0" dirty="0" smtClean="0"/>
              <a:t>In </a:t>
            </a:r>
            <a:r>
              <a:rPr lang="en-US" baseline="0" dirty="0" smtClean="0"/>
              <a:t>Design philosophy and methodology, I am going to cover </a:t>
            </a:r>
            <a:r>
              <a:rPr lang="en-US" baseline="0" dirty="0" smtClean="0"/>
              <a:t>design philosophy and how the philosophy apply to the product.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I had</a:t>
            </a:r>
            <a:r>
              <a:rPr lang="en-US" baseline="0" dirty="0" smtClean="0"/>
              <a:t> a </a:t>
            </a:r>
            <a:r>
              <a:rPr lang="en-US" baseline="0" dirty="0" smtClean="0"/>
              <a:t>prototype including publication records and funding records.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wanted to make it improved.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 </a:t>
            </a:r>
            <a:r>
              <a:rPr lang="en-US" baseline="0" dirty="0" smtClean="0"/>
              <a:t>gave </a:t>
            </a:r>
            <a:r>
              <a:rPr lang="en-US" baseline="0" dirty="0" smtClean="0"/>
              <a:t>two evaluations both </a:t>
            </a:r>
            <a:r>
              <a:rPr lang="en-US" baseline="0" dirty="0" smtClean="0"/>
              <a:t>focus group and user study.</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dirty="0"/>
          </a:p>
        </p:txBody>
      </p:sp>
    </p:spTree>
    <p:extLst>
      <p:ext uri="{BB962C8B-B14F-4D97-AF65-F5344CB8AC3E}">
        <p14:creationId xmlns:p14="http://schemas.microsoft.com/office/powerpoint/2010/main" val="1237980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total of n = 15 participants from various natural, mathematical, and social sciences participated in the user study.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Usability, accuracy and intuitive understanding of </a:t>
            </a:r>
            <a:r>
              <a:rPr lang="en-US" sz="1200" kern="1200" dirty="0" smtClean="0">
                <a:solidFill>
                  <a:schemeClr val="tx1"/>
                </a:solidFill>
                <a:effectLst/>
                <a:latin typeface="+mn-lt"/>
                <a:ea typeface="+mn-ea"/>
                <a:cs typeface="+mn-cs"/>
              </a:rPr>
              <a:t>Scholar</a:t>
            </a:r>
            <a:r>
              <a:rPr lang="en-US" sz="1200" kern="1200" baseline="0" dirty="0" smtClean="0">
                <a:solidFill>
                  <a:schemeClr val="tx1"/>
                </a:solidFill>
                <a:effectLst/>
                <a:latin typeface="+mn-lt"/>
                <a:ea typeface="+mn-ea"/>
                <a:cs typeface="+mn-cs"/>
              </a:rPr>
              <a:t> Plot </a:t>
            </a:r>
            <a:r>
              <a:rPr lang="en-US" sz="1200" kern="1200" dirty="0" smtClean="0">
                <a:solidFill>
                  <a:schemeClr val="tx1"/>
                </a:solidFill>
                <a:effectLst/>
                <a:latin typeface="+mn-lt"/>
                <a:ea typeface="+mn-ea"/>
                <a:cs typeface="+mn-cs"/>
              </a:rPr>
              <a:t>scored </a:t>
            </a:r>
            <a:r>
              <a:rPr lang="en-US" sz="1200" kern="1200" dirty="0" smtClean="0">
                <a:solidFill>
                  <a:schemeClr val="tx1"/>
                </a:solidFill>
                <a:effectLst/>
                <a:latin typeface="+mn-lt"/>
                <a:ea typeface="+mn-ea"/>
                <a:cs typeface="+mn-cs"/>
              </a:rPr>
              <a:t>the highest (μ = 4.2).</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rPr>
              <a:t>participants were planning to use </a:t>
            </a:r>
            <a:r>
              <a:rPr lang="en-US" sz="1200" kern="1200" dirty="0" smtClean="0">
                <a:solidFill>
                  <a:schemeClr val="tx1"/>
                </a:solidFill>
                <a:effectLst/>
                <a:latin typeface="+mn-lt"/>
                <a:ea typeface="+mn-ea"/>
                <a:cs typeface="+mn-cs"/>
              </a:rPr>
              <a:t>Scholar Plot frequently </a:t>
            </a:r>
            <a:r>
              <a:rPr lang="en-US" sz="1200" kern="1200" dirty="0" smtClean="0">
                <a:solidFill>
                  <a:schemeClr val="tx1"/>
                </a:solidFill>
                <a:effectLst/>
                <a:latin typeface="+mn-lt"/>
                <a:ea typeface="+mn-ea"/>
                <a:cs typeface="+mn-cs"/>
              </a:rPr>
              <a:t>(μ = 4.1</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Overall, the survey confirmed that the base level of </a:t>
            </a:r>
            <a:r>
              <a:rPr lang="en-US" sz="1200" kern="1200" dirty="0" smtClean="0">
                <a:solidFill>
                  <a:schemeClr val="tx1"/>
                </a:solidFill>
                <a:effectLst/>
                <a:latin typeface="+mn-lt"/>
                <a:ea typeface="+mn-ea"/>
                <a:cs typeface="+mn-cs"/>
              </a:rPr>
              <a:t>Scholar Plot is </a:t>
            </a:r>
            <a:r>
              <a:rPr lang="en-US" sz="1200" kern="1200" dirty="0" smtClean="0">
                <a:solidFill>
                  <a:schemeClr val="tx1"/>
                </a:solidFill>
                <a:effectLst/>
                <a:latin typeface="+mn-lt"/>
                <a:ea typeface="+mn-ea"/>
                <a:cs typeface="+mn-cs"/>
              </a:rPr>
              <a:t>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through </a:t>
            </a:r>
            <a:r>
              <a:rPr lang="en-US" sz="1200" b="0" kern="1200" dirty="0" smtClean="0">
                <a:solidFill>
                  <a:schemeClr val="tx1"/>
                </a:solidFill>
                <a:effectLst/>
                <a:latin typeface="+mn-lt"/>
                <a:ea typeface="+mn-ea"/>
                <a:cs typeface="+mn-cs"/>
              </a:rPr>
              <a:t>a focus </a:t>
            </a:r>
            <a:r>
              <a:rPr lang="en-US" sz="1200" b="0" kern="1200" dirty="0" smtClean="0">
                <a:solidFill>
                  <a:schemeClr val="tx1"/>
                </a:solidFill>
                <a:effectLst/>
                <a:latin typeface="+mn-lt"/>
                <a:ea typeface="+mn-ea"/>
                <a:cs typeface="+mn-cs"/>
              </a:rPr>
              <a:t>group</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 </a:t>
            </a:r>
            <a:r>
              <a:rPr lang="en-US" sz="1200" b="0" kern="1200" dirty="0" smtClean="0">
                <a:solidFill>
                  <a:schemeClr val="tx1"/>
                </a:solidFill>
                <a:effectLst/>
                <a:latin typeface="+mn-lt"/>
                <a:ea typeface="+mn-ea"/>
                <a:cs typeface="+mn-cs"/>
              </a:rPr>
              <a:t>added 4 panels below</a:t>
            </a:r>
            <a:r>
              <a:rPr lang="en-US" sz="1200" b="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the number and intensity of collaborations for the depicted scholar. </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Impact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 Summarize </a:t>
            </a:r>
            <a:r>
              <a:rPr lang="en-US" sz="1200" b="0" kern="1200" dirty="0" smtClean="0">
                <a:solidFill>
                  <a:schemeClr val="tx1"/>
                </a:solidFill>
                <a:effectLst/>
                <a:latin typeface="+mn-lt"/>
                <a:ea typeface="+mn-ea"/>
                <a:cs typeface="+mn-cs"/>
              </a:rPr>
              <a:t>highly cited papers.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Prestige</a:t>
            </a:r>
            <a:r>
              <a:rPr lang="en-US" sz="1200" b="0" kern="1200" baseline="0" dirty="0" smtClean="0">
                <a:solidFill>
                  <a:schemeClr val="tx1"/>
                </a:solidFill>
                <a:effectLst/>
                <a:latin typeface="+mn-lt"/>
                <a:ea typeface="+mn-ea"/>
                <a:cs typeface="+mn-cs"/>
              </a:rPr>
              <a:t> information</a:t>
            </a: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 the specific journals where the scholar publishes most often and their impact factors. </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663172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061520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433462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225805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a:t>
            </a:r>
            <a:r>
              <a:rPr lang="en-US" baseline="0" dirty="0" smtClean="0"/>
              <a:t> </a:t>
            </a:r>
            <a:r>
              <a:rPr lang="en-US" baseline="0" dirty="0" smtClean="0"/>
              <a:t>sources</a:t>
            </a:r>
          </a:p>
          <a:p>
            <a:endParaRPr lang="en-US" baseline="0" dirty="0" smtClean="0"/>
          </a:p>
          <a:p>
            <a:r>
              <a:rPr lang="en-US" baseline="0" dirty="0" smtClean="0"/>
              <a:t>Impact which is citations from Google Scholar</a:t>
            </a:r>
          </a:p>
          <a:p>
            <a:r>
              <a:rPr lang="en-US" dirty="0" smtClean="0"/>
              <a:t>Prestige which is Impact Factor from Thomson Reuters</a:t>
            </a:r>
          </a:p>
          <a:p>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a:t>
            </a:r>
            <a:r>
              <a:rPr lang="en-US" sz="1200" b="0" i="0" kern="1200" baseline="0" dirty="0" smtClean="0">
                <a:solidFill>
                  <a:schemeClr val="tx1"/>
                </a:solidFill>
                <a:effectLst/>
                <a:latin typeface="+mn-lt"/>
                <a:ea typeface="+mn-ea"/>
                <a:cs typeface="+mn-cs"/>
              </a:rPr>
              <a:t>starting </a:t>
            </a:r>
            <a:r>
              <a:rPr lang="en-US" sz="1200" b="0" i="0" kern="1200" baseline="0" dirty="0" smtClean="0">
                <a:solidFill>
                  <a:schemeClr val="tx1"/>
                </a:solidFill>
                <a:effectLst/>
                <a:latin typeface="+mn-lt"/>
                <a:ea typeface="+mn-ea"/>
                <a:cs typeface="+mn-cs"/>
              </a:rPr>
              <a:t>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a:t>
            </a:r>
            <a:r>
              <a:rPr lang="en-US" sz="1200" b="0" i="0" kern="1200" baseline="0" dirty="0" smtClean="0">
                <a:solidFill>
                  <a:schemeClr val="tx1"/>
                </a:solidFill>
                <a:effectLst/>
                <a:latin typeface="+mn-lt"/>
                <a:ea typeface="+mn-ea"/>
                <a:cs typeface="+mn-cs"/>
              </a:rPr>
              <a:t> are many benefits of it, however, I point out two main things.</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User visit to</a:t>
            </a:r>
            <a:r>
              <a:rPr lang="en-US" baseline="0" dirty="0" smtClean="0"/>
              <a:t> Scholar Plot</a:t>
            </a:r>
          </a:p>
          <a:p>
            <a:pPr marL="228600" indent="-228600">
              <a:buAutoNum type="arabicPeriod"/>
            </a:pPr>
            <a:r>
              <a:rPr lang="en-US" baseline="0" dirty="0" smtClean="0"/>
              <a:t>Type the scholar name to send HTTP request in Ajax(</a:t>
            </a:r>
            <a:r>
              <a:rPr lang="en-US" sz="1200" b="0" i="0" kern="1200" dirty="0" smtClean="0">
                <a:solidFill>
                  <a:schemeClr val="tx1"/>
                </a:solidFill>
                <a:effectLst/>
                <a:latin typeface="+mn-lt"/>
                <a:ea typeface="+mn-ea"/>
                <a:cs typeface="+mn-cs"/>
              </a:rPr>
              <a:t>asynchronous JavaScript and XML)</a:t>
            </a:r>
            <a:r>
              <a:rPr lang="en-US" sz="1200" b="0" i="0" kern="1200" baseline="0" dirty="0" smtClean="0">
                <a:solidFill>
                  <a:schemeClr val="tx1"/>
                </a:solidFill>
                <a:effectLst/>
                <a:latin typeface="+mn-lt"/>
                <a:ea typeface="+mn-ea"/>
                <a:cs typeface="+mn-cs"/>
              </a:rPr>
              <a:t> and</a:t>
            </a:r>
            <a:r>
              <a:rPr lang="en-US" baseline="0" dirty="0" smtClean="0"/>
              <a:t> jQuery</a:t>
            </a:r>
          </a:p>
          <a:p>
            <a:pPr marL="228600" indent="-228600">
              <a:buAutoNum type="arabicPeriod"/>
            </a:pPr>
            <a:r>
              <a:rPr lang="en-US" baseline="0" dirty="0" smtClean="0"/>
              <a:t>Web server fetches scholar data from Google Scholar Profile with user input parameter</a:t>
            </a:r>
          </a:p>
          <a:p>
            <a:pPr marL="228600" indent="-228600">
              <a:buAutoNum type="arabicPeriod"/>
            </a:pPr>
            <a:r>
              <a:rPr lang="en-US" dirty="0" smtClean="0"/>
              <a:t>Web server connects</a:t>
            </a:r>
            <a:r>
              <a:rPr lang="en-US" baseline="0" dirty="0" smtClean="0"/>
              <a:t> database server in order to fetch the data (Author, Impact Factor, Funding information)</a:t>
            </a:r>
          </a:p>
          <a:p>
            <a:pPr marL="228600" indent="-228600">
              <a:buAutoNum type="arabicPeriod"/>
            </a:pPr>
            <a:r>
              <a:rPr lang="en-US" baseline="0" dirty="0" smtClean="0"/>
              <a:t>Web server returns data as a </a:t>
            </a:r>
            <a:r>
              <a:rPr lang="en-US" baseline="0" dirty="0" err="1" smtClean="0"/>
              <a:t>Json</a:t>
            </a:r>
            <a:r>
              <a:rPr lang="en-US" baseline="0" dirty="0" smtClean="0"/>
              <a:t> format to user with HTTP response</a:t>
            </a:r>
          </a:p>
          <a:p>
            <a:pPr marL="228600" indent="-228600">
              <a:buAutoNum type="arabicPeriod"/>
            </a:pPr>
            <a:r>
              <a:rPr lang="en-US" baseline="0" dirty="0" smtClean="0"/>
              <a:t>Web browsers renter the data in SVG using HTML5+CSS</a:t>
            </a:r>
          </a:p>
          <a:p>
            <a:pPr marL="228600" indent="-228600">
              <a:buAutoNum type="arabicPeriod"/>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30</a:t>
            </a:fld>
            <a:endParaRPr lang="en-US"/>
          </a:p>
        </p:txBody>
      </p:sp>
    </p:spTree>
    <p:extLst>
      <p:ext uri="{BB962C8B-B14F-4D97-AF65-F5344CB8AC3E}">
        <p14:creationId xmlns:p14="http://schemas.microsoft.com/office/powerpoint/2010/main" val="1925238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biggest </a:t>
            </a:r>
            <a:r>
              <a:rPr lang="en-US" baseline="0" dirty="0" smtClean="0"/>
              <a:t>problem </a:t>
            </a:r>
            <a:r>
              <a:rPr lang="en-US" baseline="0" dirty="0" smtClean="0"/>
              <a:t>is middle </a:t>
            </a:r>
            <a:r>
              <a:rPr lang="en-US" baseline="0" dirty="0" smtClean="0"/>
              <a:t>name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Matching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Title</a:t>
            </a:r>
            <a:r>
              <a:rPr lang="en-US" sz="1200" baseline="0" dirty="0" smtClean="0"/>
              <a:t> will be placed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1. remove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2. matching </a:t>
            </a:r>
          </a:p>
        </p:txBody>
      </p:sp>
      <p:sp>
        <p:nvSpPr>
          <p:cNvPr id="4" name="Slide Number Placeholder 3"/>
          <p:cNvSpPr>
            <a:spLocks noGrp="1"/>
          </p:cNvSpPr>
          <p:nvPr>
            <p:ph type="sldNum" sz="quarter" idx="10"/>
          </p:nvPr>
        </p:nvSpPr>
        <p:spPr/>
        <p:txBody>
          <a:bodyPr/>
          <a:lstStyle/>
          <a:p>
            <a:fld id="{A0AB08FA-5074-2E48-91F9-963DD7E847B1}" type="slidenum">
              <a:rPr lang="en-US" smtClean="0"/>
              <a:t>32</a:t>
            </a:fld>
            <a:endParaRPr lang="en-US"/>
          </a:p>
        </p:txBody>
      </p:sp>
    </p:spTree>
    <p:extLst>
      <p:ext uri="{BB962C8B-B14F-4D97-AF65-F5344CB8AC3E}">
        <p14:creationId xmlns:p14="http://schemas.microsoft.com/office/powerpoint/2010/main" val="744783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33</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1142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1473419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36</a:t>
            </a:fld>
            <a:endParaRPr lang="en-US" dirty="0"/>
          </a:p>
        </p:txBody>
      </p:sp>
    </p:spTree>
    <p:extLst>
      <p:ext uri="{BB962C8B-B14F-4D97-AF65-F5344CB8AC3E}">
        <p14:creationId xmlns:p14="http://schemas.microsoft.com/office/powerpoint/2010/main" val="1214658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37</a:t>
            </a:fld>
            <a:endParaRPr lang="en-US" dirty="0"/>
          </a:p>
        </p:txBody>
      </p:sp>
    </p:spTree>
    <p:extLst>
      <p:ext uri="{BB962C8B-B14F-4D97-AF65-F5344CB8AC3E}">
        <p14:creationId xmlns:p14="http://schemas.microsoft.com/office/powerpoint/2010/main" val="783103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38</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 would like to thank Dr. Pavlidis being my research advisor. And I would like thank each of you for serving on my committee.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Done.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39</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40</a:t>
            </a:fld>
            <a:endParaRPr lang="en-US" dirty="0"/>
          </a:p>
        </p:txBody>
      </p:sp>
    </p:spTree>
    <p:extLst>
      <p:ext uri="{BB962C8B-B14F-4D97-AF65-F5344CB8AC3E}">
        <p14:creationId xmlns:p14="http://schemas.microsoft.com/office/powerpoint/2010/main" val="639484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a:t>
            </a:r>
          </a:p>
          <a:p>
            <a:r>
              <a:rPr lang="en-US" sz="1200" b="0" i="0" kern="1200" baseline="0" dirty="0" smtClean="0">
                <a:solidFill>
                  <a:schemeClr val="tx1"/>
                </a:solidFill>
                <a:effectLst/>
                <a:latin typeface="+mn-lt"/>
                <a:ea typeface="+mn-ea"/>
                <a:cs typeface="+mn-cs"/>
              </a:rPr>
              <a:t>when Appraising academic careers.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For examples, </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CV is still very popular to evaluate.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it is </a:t>
            </a:r>
            <a:r>
              <a:rPr lang="en-US" sz="1200" b="0" i="0" kern="1200" dirty="0" smtClean="0">
                <a:solidFill>
                  <a:schemeClr val="tx1"/>
                </a:solidFill>
                <a:effectLst/>
                <a:latin typeface="+mn-lt"/>
                <a:ea typeface="+mn-ea"/>
                <a:cs typeface="+mn-cs"/>
              </a:rPr>
              <a:t>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Why</a:t>
            </a:r>
            <a:r>
              <a:rPr lang="en-US" sz="1200" kern="1200" baseline="0" dirty="0" smtClean="0">
                <a:solidFill>
                  <a:schemeClr val="tx1"/>
                </a:solidFill>
                <a:effectLst/>
                <a:latin typeface="+mn-lt"/>
                <a:ea typeface="+mn-ea"/>
                <a:cs typeface="+mn-cs"/>
              </a:rPr>
              <a:t> it is inconsistent. For example, </a:t>
            </a:r>
            <a:r>
              <a:rPr lang="en-US" sz="1200" kern="1200" baseline="0" dirty="0" smtClean="0">
                <a:solidFill>
                  <a:schemeClr val="tx1"/>
                </a:solidFill>
                <a:effectLst/>
                <a:latin typeface="+mn-lt"/>
                <a:ea typeface="+mn-ea"/>
                <a:cs typeface="+mn-cs"/>
              </a:rPr>
              <a:t>the </a:t>
            </a:r>
            <a:r>
              <a:rPr lang="en-US" sz="1200" kern="1200" baseline="0" dirty="0" smtClean="0">
                <a:solidFill>
                  <a:schemeClr val="tx1"/>
                </a:solidFill>
                <a:effectLst/>
                <a:latin typeface="+mn-lt"/>
                <a:ea typeface="+mn-ea"/>
                <a:cs typeface="+mn-cs"/>
              </a:rPr>
              <a:t>way people list their publications is inconsistent.</a:t>
            </a:r>
          </a:p>
          <a:p>
            <a:pPr marL="171450" indent="-171450">
              <a:buFont typeface="Arial" charset="0"/>
              <a:buChar char="•"/>
            </a:pPr>
            <a:r>
              <a:rPr lang="en-US" sz="1200" kern="1200" baseline="0" dirty="0" smtClean="0">
                <a:solidFill>
                  <a:schemeClr val="tx1"/>
                </a:solidFill>
                <a:effectLst/>
                <a:latin typeface="+mn-lt"/>
                <a:ea typeface="+mn-ea"/>
                <a:cs typeface="+mn-cs"/>
              </a:rPr>
              <a:t>Journal (IF or not) , Conference (Acceptant rate or not )</a:t>
            </a:r>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a:t>
            </a:r>
            <a:r>
              <a:rPr lang="en-US" baseline="0" dirty="0" smtClean="0"/>
              <a:t>e are three goals of research.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479099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Som</a:t>
            </a:r>
            <a:r>
              <a:rPr lang="en-US" baseline="0" dirty="0" smtClean="0"/>
              <a:t>e related works is out three.  Software products.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Also</a:t>
            </a:r>
            <a:r>
              <a:rPr lang="en-US" baseline="0" dirty="0" smtClean="0"/>
              <a:t> there are some literature related work.</a:t>
            </a:r>
          </a:p>
          <a:p>
            <a:pPr>
              <a:lnSpc>
                <a:spcPct val="110000"/>
              </a:lnSpc>
            </a:pP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46697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2/26/16</a:t>
            </a:r>
            <a:endParaRPr lang="en-US" dirty="0"/>
          </a:p>
        </p:txBody>
      </p:sp>
      <p:sp>
        <p:nvSpPr>
          <p:cNvPr id="3" name="Footer Placeholder 2"/>
          <p:cNvSpPr>
            <a:spLocks noGrp="1"/>
          </p:cNvSpPr>
          <p:nvPr>
            <p:ph type="ftr" sz="quarter" idx="11"/>
          </p:nvPr>
        </p:nvSpPr>
        <p:spPr/>
        <p:txBody>
          <a:bodyPr/>
          <a:lstStyle/>
          <a:p>
            <a:r>
              <a:rPr lang="en-US" smtClean="0"/>
              <a:t>Data Visualization for Scientific Careers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2/26/16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Data Visualization for Scientific Careers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www.scholarplot.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4.tiff"/><Relationship Id="rId4" Type="http://schemas.openxmlformats.org/officeDocument/2006/relationships/image" Target="../media/image55.tiff"/><Relationship Id="rId5" Type="http://schemas.openxmlformats.org/officeDocument/2006/relationships/image" Target="../media/image56.tiff"/><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7.png"/><Relationship Id="rId9" Type="http://schemas.openxmlformats.org/officeDocument/2006/relationships/image" Target="../media/image59.tiff"/><Relationship Id="rId10"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1.emf"/></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9" Type="http://schemas.openxmlformats.org/officeDocument/2006/relationships/image" Target="../media/image71.png"/><Relationship Id="rId20" Type="http://schemas.openxmlformats.org/officeDocument/2006/relationships/image" Target="../media/image81.png"/><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image" Target="../media/image79.png"/><Relationship Id="rId18" Type="http://schemas.openxmlformats.org/officeDocument/2006/relationships/image" Target="../media/image15.tiff"/><Relationship Id="rId19" Type="http://schemas.openxmlformats.org/officeDocument/2006/relationships/image" Target="../media/image80.tiff"/><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3.png"/></Relationships>
</file>

<file path=ppt/slides/_rels/slide38.xml.rels><?xml version="1.0" encoding="UTF-8" standalone="yes"?>
<Relationships xmlns="http://schemas.openxmlformats.org/package/2006/relationships"><Relationship Id="rId11" Type="http://schemas.openxmlformats.org/officeDocument/2006/relationships/image" Target="../media/image87.tiff"/><Relationship Id="rId12" Type="http://schemas.openxmlformats.org/officeDocument/2006/relationships/image" Target="../media/image88.tiff"/><Relationship Id="rId13" Type="http://schemas.openxmlformats.org/officeDocument/2006/relationships/image" Target="../media/image89.tiff"/><Relationship Id="rId14" Type="http://schemas.openxmlformats.org/officeDocument/2006/relationships/image" Target="../media/image90.tiff"/><Relationship Id="rId15" Type="http://schemas.openxmlformats.org/officeDocument/2006/relationships/image" Target="../media/image91.png"/><Relationship Id="rId16"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84.tiff"/><Relationship Id="rId9" Type="http://schemas.openxmlformats.org/officeDocument/2006/relationships/image" Target="../media/image85.tiff"/><Relationship Id="rId10" Type="http://schemas.openxmlformats.org/officeDocument/2006/relationships/image" Target="../media/image86.tiff"/></Relationships>
</file>

<file path=ppt/slides/_rels/slide39.xml.rels><?xml version="1.0" encoding="UTF-8" standalone="yes"?>
<Relationships xmlns="http://schemas.openxmlformats.org/package/2006/relationships"><Relationship Id="rId11" Type="http://schemas.openxmlformats.org/officeDocument/2006/relationships/image" Target="../media/image101.tiff"/><Relationship Id="rId12" Type="http://schemas.openxmlformats.org/officeDocument/2006/relationships/image" Target="../media/image102.tiff"/><Relationship Id="rId13"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3.tiff"/><Relationship Id="rId4" Type="http://schemas.openxmlformats.org/officeDocument/2006/relationships/image" Target="../media/image94.tiff"/><Relationship Id="rId5" Type="http://schemas.openxmlformats.org/officeDocument/2006/relationships/image" Target="../media/image95.tiff"/><Relationship Id="rId6" Type="http://schemas.openxmlformats.org/officeDocument/2006/relationships/image" Target="../media/image96.tiff"/><Relationship Id="rId7" Type="http://schemas.openxmlformats.org/officeDocument/2006/relationships/image" Target="../media/image97.tiff"/><Relationship Id="rId8" Type="http://schemas.openxmlformats.org/officeDocument/2006/relationships/image" Target="../media/image98.tiff"/><Relationship Id="rId9" Type="http://schemas.openxmlformats.org/officeDocument/2006/relationships/image" Target="../media/image99.tiff"/><Relationship Id="rId10" Type="http://schemas.openxmlformats.org/officeDocument/2006/relationships/image" Target="../media/image100.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png"/><Relationship Id="rId8" Type="http://schemas.openxmlformats.org/officeDocument/2006/relationships/image" Target="../media/image12.tiff"/><Relationship Id="rId9" Type="http://schemas.openxmlformats.org/officeDocument/2006/relationships/image" Target="../media/image13.tiff"/><Relationship Id="rId10" Type="http://schemas.openxmlformats.org/officeDocument/2006/relationships/image" Target="../media/image14.png"/><Relationship Id="rId11"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6000" spc="-150" dirty="0" smtClean="0">
                <a:ea typeface="Adobe Heiti Std R" charset="-122"/>
                <a:cs typeface="Adobe Heiti Std R" charset="-122"/>
              </a:rPr>
              <a:t>Scholar Plot</a:t>
            </a:r>
            <a:r>
              <a:rPr lang="en-US" sz="5400" spc="-150" dirty="0" smtClean="0">
                <a:ea typeface="Adobe Heiti Std R" charset="-122"/>
                <a:cs typeface="Adobe Heiti Std R" charset="-122"/>
              </a:rPr>
              <a: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3805085"/>
            <a:ext cx="6829294" cy="2300434"/>
          </a:xfrm>
        </p:spPr>
        <p:txBody>
          <a:bodyPr>
            <a:noAutofit/>
          </a:bodyPr>
          <a:lstStyle/>
          <a:p>
            <a:pPr algn="ctr"/>
            <a:r>
              <a:rPr lang="en-US" dirty="0" smtClean="0"/>
              <a:t>Kyeongan (Karl) Kwon</a:t>
            </a:r>
          </a:p>
          <a:p>
            <a:pPr algn="ctr"/>
            <a:r>
              <a:rPr lang="en-US" dirty="0"/>
              <a:t>PhD </a:t>
            </a:r>
            <a:r>
              <a:rPr lang="en-US" dirty="0" smtClean="0"/>
              <a:t>Proposal</a:t>
            </a:r>
            <a:endParaRPr lang="en-US" sz="2400" dirty="0" smtClean="0"/>
          </a:p>
          <a:p>
            <a:pPr algn="ctr"/>
            <a:endParaRPr lang="en-US" sz="1200" dirty="0" smtClean="0"/>
          </a:p>
          <a:p>
            <a:pPr algn="ctr"/>
            <a:r>
              <a:rPr lang="en-US" sz="2800" dirty="0" smtClean="0"/>
              <a:t>Advisor</a:t>
            </a:r>
            <a:r>
              <a:rPr lang="en-US" sz="2800" dirty="0" smtClean="0"/>
              <a:t>: Prof. Ioannis </a:t>
            </a:r>
            <a:r>
              <a:rPr lang="en-US" sz="2800" dirty="0" smtClean="0"/>
              <a:t>Pavlidis</a:t>
            </a:r>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080" y="4121139"/>
            <a:ext cx="624840" cy="624840"/>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10</a:t>
            </a:fld>
            <a:endParaRPr lang="en-US" dirty="0"/>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543701" y="3885390"/>
            <a:ext cx="4416033" cy="2934464"/>
            <a:chOff x="7543701" y="3885390"/>
            <a:chExt cx="4416033" cy="2934464"/>
          </a:xfrm>
        </p:grpSpPr>
        <p:grpSp>
          <p:nvGrpSpPr>
            <p:cNvPr id="69" name="Group 68"/>
            <p:cNvGrpSpPr/>
            <p:nvPr/>
          </p:nvGrpSpPr>
          <p:grpSpPr>
            <a:xfrm>
              <a:off x="7543701" y="3885390"/>
              <a:ext cx="4416033" cy="2934464"/>
              <a:chOff x="7588259" y="3800725"/>
              <a:chExt cx="4416033" cy="2934464"/>
            </a:xfrm>
            <a:solidFill>
              <a:schemeClr val="tx1"/>
            </a:solidFill>
          </p:grpSpPr>
          <p:pic>
            <p:nvPicPr>
              <p:cNvPr id="41" name="Picture 40"/>
              <p:cNvPicPr>
                <a:picLocks noChangeAspect="1"/>
              </p:cNvPicPr>
              <p:nvPr/>
            </p:nvPicPr>
            <p:blipFill>
              <a:blip r:embed="rId3"/>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p:cNvSpPr/>
            <p:nvPr/>
          </p:nvSpPr>
          <p:spPr>
            <a:xfrm>
              <a:off x="8967035" y="4029169"/>
              <a:ext cx="921784" cy="92178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7" name="Oval 26"/>
            <p:cNvSpPr/>
            <p:nvPr/>
          </p:nvSpPr>
          <p:spPr>
            <a:xfrm>
              <a:off x="9777723" y="4743099"/>
              <a:ext cx="343638" cy="343638"/>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8" name="Oval 27"/>
            <p:cNvSpPr/>
            <p:nvPr/>
          </p:nvSpPr>
          <p:spPr>
            <a:xfrm>
              <a:off x="9343173" y="4977219"/>
              <a:ext cx="277960" cy="27796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06274" y="2411244"/>
            <a:ext cx="1850601" cy="1371600"/>
          </a:xfrm>
          <a:prstGeom prst="rect">
            <a:avLst/>
          </a:prstGeom>
          <a:ln w="57150">
            <a:solidFill>
              <a:schemeClr val="tx1"/>
            </a:solidFill>
          </a:ln>
        </p:spPr>
      </p:pic>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80507" y="2419988"/>
            <a:ext cx="2031170" cy="1354113"/>
          </a:xfrm>
          <a:prstGeom prst="rect">
            <a:avLst/>
          </a:prstGeom>
          <a:ln w="57150">
            <a:solidFill>
              <a:schemeClr val="tx1"/>
            </a:solidFill>
          </a:ln>
        </p:spPr>
      </p:pic>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07967"/>
            <a:ext cx="2747231" cy="1373951"/>
            <a:chOff x="7197453" y="2376354"/>
            <a:chExt cx="2747231" cy="1373951"/>
          </a:xfrm>
          <a:solidFill>
            <a:schemeClr val="tx1"/>
          </a:solidFill>
        </p:grpSpPr>
        <p:pic>
          <p:nvPicPr>
            <p:cNvPr id="76" name="Picture 7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64633" y="2379529"/>
              <a:ext cx="1580051" cy="1370776"/>
            </a:xfrm>
            <a:prstGeom prst="rect">
              <a:avLst/>
            </a:prstGeom>
            <a:grpFill/>
            <a:ln w="57150">
              <a:solidFill>
                <a:schemeClr val="tx1"/>
              </a:solidFill>
            </a:ln>
          </p:spPr>
        </p:pic>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97453" y="2376354"/>
              <a:ext cx="1113905" cy="1371804"/>
            </a:xfrm>
            <a:prstGeom prst="rect">
              <a:avLst/>
            </a:prstGeom>
            <a:grpFill/>
            <a:ln w="57150">
              <a:solidFill>
                <a:schemeClr val="tx1"/>
              </a:solidFill>
            </a:ln>
          </p:spPr>
        </p:pic>
      </p:grpSp>
      <p:sp>
        <p:nvSpPr>
          <p:cNvPr id="7" name="Slide Number Placeholder 6"/>
          <p:cNvSpPr>
            <a:spLocks noGrp="1"/>
          </p:cNvSpPr>
          <p:nvPr>
            <p:ph type="sldNum" sz="quarter" idx="12"/>
          </p:nvPr>
        </p:nvSpPr>
        <p:spPr/>
        <p:txBody>
          <a:bodyPr/>
          <a:lstStyle/>
          <a:p>
            <a:fld id="{8B74F74A-7BF3-1C41-9DD5-AD56B693B424}" type="slidenum">
              <a:rPr lang="en-US" smtClean="0"/>
              <a:t>11</a:t>
            </a:fld>
            <a:endParaRPr lang="en-US" dirty="0"/>
          </a:p>
        </p:txBody>
      </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Google Scholar Profile</a:t>
              </a:r>
            </a:p>
          </p:txBody>
        </p:sp>
        <p:pic>
          <p:nvPicPr>
            <p:cNvPr id="9"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60754"/>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Vitae</a:t>
              </a:r>
              <a:endParaRPr lang="en-US" sz="2000" dirty="0"/>
            </a:p>
          </p:txBody>
        </p:sp>
        <p:pic>
          <p:nvPicPr>
            <p:cNvPr id="10" name="Content Placeholder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530580"/>
            <a:chOff x="3621926" y="1869853"/>
            <a:chExt cx="7731874" cy="4530580"/>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61248"/>
              <a:chOff x="3547703" y="2239185"/>
              <a:chExt cx="7629968" cy="4161248"/>
            </a:xfrm>
          </p:grpSpPr>
          <p:pic>
            <p:nvPicPr>
              <p:cNvPr id="13" name="Picture 12"/>
              <p:cNvPicPr>
                <a:picLocks noChangeAspect="1"/>
              </p:cNvPicPr>
              <p:nvPr/>
            </p:nvPicPr>
            <p:blipFill rotWithShape="1">
              <a:blip r:embed="rId5" cstate="screen">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47703" y="4262305"/>
                <a:ext cx="7629968" cy="2138128"/>
              </a:xfrm>
              <a:prstGeom prst="rect">
                <a:avLst/>
              </a:prstGeom>
            </p:spPr>
          </p:pic>
        </p:grpSp>
      </p:grpSp>
      <p:sp>
        <p:nvSpPr>
          <p:cNvPr id="5" name="Slide Number Placeholder 4"/>
          <p:cNvSpPr>
            <a:spLocks noGrp="1"/>
          </p:cNvSpPr>
          <p:nvPr>
            <p:ph type="sldNum" sz="quarter" idx="12"/>
          </p:nvPr>
        </p:nvSpPr>
        <p:spPr/>
        <p:txBody>
          <a:bodyPr/>
          <a:lstStyle/>
          <a:p>
            <a:fld id="{8B74F74A-7BF3-1C41-9DD5-AD56B693B424}" type="slidenum">
              <a:rPr lang="en-US" smtClean="0"/>
              <a:t>12</a:t>
            </a:fld>
            <a:endParaRPr lang="en-US" dirty="0"/>
          </a:p>
        </p:txBody>
      </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4912" y="2581450"/>
            <a:ext cx="10122175" cy="370471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13</a:t>
            </a:fld>
            <a:endParaRPr lang="en-US" dirty="0"/>
          </a:p>
        </p:txBody>
      </p:sp>
      <p:sp>
        <p:nvSpPr>
          <p:cNvPr id="3" name="Rectangle 2"/>
          <p:cNvSpPr/>
          <p:nvPr/>
        </p:nvSpPr>
        <p:spPr>
          <a:xfrm>
            <a:off x="3950897" y="2581448"/>
            <a:ext cx="4382219" cy="506808"/>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713780" y="5888467"/>
            <a:ext cx="9443307" cy="423433"/>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6200000">
            <a:off x="-407488" y="4023848"/>
            <a:ext cx="3730449" cy="845648"/>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763774" y="3088256"/>
            <a:ext cx="3393313" cy="391103"/>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75163" y="3698407"/>
            <a:ext cx="7594120" cy="1708120"/>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8"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Design Methods – Prestige</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endParaRPr lang="en-US" dirty="0" smtClean="0"/>
          </a:p>
          <a:p>
            <a:r>
              <a:rPr lang="en-US" dirty="0" smtClean="0"/>
              <a:t>Disk 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429" y="2036617"/>
            <a:ext cx="3039886" cy="131941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19429" y="3423501"/>
            <a:ext cx="4785465" cy="3320848"/>
          </a:xfrm>
          <a:prstGeom prst="rect">
            <a:avLst/>
          </a:prstGeom>
          <a:noFill/>
        </p:spPr>
      </p:pic>
      <p:graphicFrame>
        <p:nvGraphicFramePr>
          <p:cNvPr id="6" name="Table 5"/>
          <p:cNvGraphicFramePr>
            <a:graphicFrameLocks noGrp="1"/>
          </p:cNvGraphicFramePr>
          <p:nvPr>
            <p:extLst>
              <p:ext uri="{D42A27DB-BD31-4B8C-83A1-F6EECF244321}">
                <p14:modId xmlns:p14="http://schemas.microsoft.com/office/powerpoint/2010/main" val="471463941"/>
              </p:ext>
            </p:extLst>
          </p:nvPr>
        </p:nvGraphicFramePr>
        <p:xfrm>
          <a:off x="8821336" y="3930872"/>
          <a:ext cx="2321727" cy="1271730"/>
        </p:xfrm>
        <a:graphic>
          <a:graphicData uri="http://schemas.openxmlformats.org/drawingml/2006/table">
            <a:tbl>
              <a:tblPr firstRow="1" bandRow="1">
                <a:tableStyleId>{2D5ABB26-0587-4C30-8999-92F81FD0307C}</a:tableStyleId>
              </a:tblPr>
              <a:tblGrid>
                <a:gridCol w="395879"/>
                <a:gridCol w="918850"/>
                <a:gridCol w="1006998"/>
              </a:tblGrid>
              <a:tr h="256270">
                <a:tc>
                  <a:txBody>
                    <a:bodyPr/>
                    <a:lstStyle/>
                    <a:p>
                      <a:pPr algn="ct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IFs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Journals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94582">
                <a:tc>
                  <a:txBody>
                    <a:bodyPr/>
                    <a:lstStyle/>
                    <a:p>
                      <a:pPr algn="ctr"/>
                      <a:r>
                        <a:rPr lang="en-US" sz="1050" dirty="0" smtClean="0">
                          <a:solidFill>
                            <a:schemeClr val="bg1"/>
                          </a:solidFill>
                        </a:rPr>
                        <a:t>#1</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&lt;= </a:t>
                      </a:r>
                      <a:r>
                        <a:rPr lang="en-US" sz="1050" baseline="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5554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r>
              <a:tr h="194582">
                <a:tc>
                  <a:txBody>
                    <a:bodyPr/>
                    <a:lstStyle/>
                    <a:p>
                      <a:pPr algn="ctr"/>
                      <a:r>
                        <a:rPr lang="en-US" sz="105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2</a:t>
                      </a:r>
                      <a:r>
                        <a:rPr lang="en-US" sz="1050" baseline="0" dirty="0" smtClean="0">
                          <a:solidFill>
                            <a:schemeClr val="bg1"/>
                          </a:solidFill>
                        </a:rPr>
                        <a:t> - 4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1948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r>
              <a:tr h="256270">
                <a:tc>
                  <a:txBody>
                    <a:bodyPr/>
                    <a:lstStyle/>
                    <a:p>
                      <a:pPr algn="ctr"/>
                      <a:r>
                        <a:rPr lang="en-US" sz="1050" dirty="0" smtClean="0">
                          <a:solidFill>
                            <a:schemeClr val="bg1"/>
                          </a:solidFill>
                        </a:rPr>
                        <a:t>#3</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algn="ctr"/>
                      <a:r>
                        <a:rPr lang="en-US" sz="1050" dirty="0" smtClean="0">
                          <a:solidFill>
                            <a:schemeClr val="bg1"/>
                          </a:solidFill>
                        </a:rPr>
                        <a:t>4 - 16</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algn="ctr"/>
                      <a:r>
                        <a:rPr lang="en-US" sz="1050" dirty="0" smtClean="0">
                          <a:solidFill>
                            <a:schemeClr val="bg1"/>
                          </a:solidFill>
                        </a:rPr>
                        <a:t>808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r>
              <a:tr h="256270">
                <a:tc>
                  <a:txBody>
                    <a:bodyPr/>
                    <a:lstStyle/>
                    <a:p>
                      <a:pPr algn="ctr"/>
                      <a:r>
                        <a:rPr lang="en-US" sz="1050" dirty="0" smtClean="0">
                          <a:solidFill>
                            <a:schemeClr val="bg1"/>
                          </a:solidFill>
                        </a:rPr>
                        <a:t>#4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16</a:t>
                      </a:r>
                      <a:r>
                        <a:rPr lang="en-US" sz="1050" baseline="0" dirty="0" smtClean="0">
                          <a:solidFill>
                            <a:schemeClr val="bg1"/>
                          </a:solidFill>
                        </a:rPr>
                        <a:t> &gt;=</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62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9" name="Slide Number Placeholder 8"/>
          <p:cNvSpPr>
            <a:spLocks noGrp="1"/>
          </p:cNvSpPr>
          <p:nvPr>
            <p:ph type="sldNum" sz="quarter" idx="12"/>
          </p:nvPr>
        </p:nvSpPr>
        <p:spPr/>
        <p:txBody>
          <a:bodyPr/>
          <a:lstStyle/>
          <a:p>
            <a:fld id="{8B74F74A-7BF3-1C41-9DD5-AD56B693B424}" type="slidenum">
              <a:rPr lang="en-US" smtClean="0"/>
              <a:t>14</a:t>
            </a:fld>
            <a:endParaRPr lang="en-US" dirty="0"/>
          </a:p>
        </p:txBody>
      </p:sp>
      <p:sp>
        <p:nvSpPr>
          <p:cNvPr id="23" name="TextBox 22"/>
          <p:cNvSpPr txBox="1"/>
          <p:nvPr/>
        </p:nvSpPr>
        <p:spPr>
          <a:xfrm>
            <a:off x="171663" y="6420249"/>
            <a:ext cx="1818126" cy="338554"/>
          </a:xfrm>
          <a:prstGeom prst="rect">
            <a:avLst/>
          </a:prstGeom>
          <a:noFill/>
        </p:spPr>
        <p:txBody>
          <a:bodyPr wrap="none" rtlCol="0">
            <a:spAutoFit/>
          </a:bodyPr>
          <a:lstStyle/>
          <a:p>
            <a:r>
              <a:rPr lang="en-US" sz="1600" dirty="0" smtClean="0"/>
              <a:t>* IF - Impact Factor</a:t>
            </a:r>
            <a:endParaRPr lang="en-US" sz="1600" dirty="0"/>
          </a:p>
        </p:txBody>
      </p:sp>
      <p:sp>
        <p:nvSpPr>
          <p:cNvPr id="24" name="Rectangle 23"/>
          <p:cNvSpPr/>
          <p:nvPr/>
        </p:nvSpPr>
        <p:spPr>
          <a:xfrm>
            <a:off x="7439025" y="3971925"/>
            <a:ext cx="133349" cy="21066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586549" y="5346985"/>
            <a:ext cx="133957" cy="73159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825080" y="4652467"/>
            <a:ext cx="204825" cy="775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9183332" y="6387955"/>
            <a:ext cx="271681" cy="2432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29" name="TextBox 28"/>
          <p:cNvSpPr txBox="1"/>
          <p:nvPr/>
        </p:nvSpPr>
        <p:spPr>
          <a:xfrm>
            <a:off x="9079333" y="6409639"/>
            <a:ext cx="319318" cy="307777"/>
          </a:xfrm>
          <a:prstGeom prst="rect">
            <a:avLst/>
          </a:prstGeom>
          <a:noFill/>
        </p:spPr>
        <p:txBody>
          <a:bodyPr wrap="none" rtlCol="0">
            <a:spAutoFit/>
          </a:bodyPr>
          <a:lstStyle/>
          <a:p>
            <a:r>
              <a:rPr lang="en-US" sz="1400" smtClean="0">
                <a:solidFill>
                  <a:schemeClr val="bg1"/>
                </a:solidFill>
              </a:rPr>
              <a:t>IF</a:t>
            </a:r>
            <a:endParaRPr lang="en-US" sz="1400">
              <a:solidFill>
                <a:schemeClr val="bg1"/>
              </a:solidFill>
            </a:endParaRPr>
          </a:p>
        </p:txBody>
      </p:sp>
      <p:sp>
        <p:nvSpPr>
          <p:cNvPr id="30" name="TextBox 29"/>
          <p:cNvSpPr txBox="1"/>
          <p:nvPr/>
        </p:nvSpPr>
        <p:spPr>
          <a:xfrm rot="16200000">
            <a:off x="6528184" y="4903537"/>
            <a:ext cx="798617" cy="307777"/>
          </a:xfrm>
          <a:prstGeom prst="rect">
            <a:avLst/>
          </a:prstGeom>
          <a:noFill/>
        </p:spPr>
        <p:txBody>
          <a:bodyPr wrap="none" rtlCol="0">
            <a:spAutoFit/>
          </a:bodyPr>
          <a:lstStyle/>
          <a:p>
            <a:r>
              <a:rPr lang="en-US" sz="1400" dirty="0" smtClean="0">
                <a:solidFill>
                  <a:schemeClr val="bg1"/>
                </a:solidFill>
              </a:rPr>
              <a:t>Journals</a:t>
            </a:r>
            <a:endParaRPr lang="en-US" sz="1400" dirty="0">
              <a:solidFill>
                <a:schemeClr val="bg1"/>
              </a:solidFill>
            </a:endParaRPr>
          </a:p>
        </p:txBody>
      </p:sp>
      <p:sp>
        <p:nvSpPr>
          <p:cNvPr id="28" name="Rectangle 27"/>
          <p:cNvSpPr/>
          <p:nvPr/>
        </p:nvSpPr>
        <p:spPr>
          <a:xfrm>
            <a:off x="7732599" y="5899149"/>
            <a:ext cx="133957" cy="17943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
        <p:nvSpPr>
          <p:cNvPr id="31" name="Rectangle 30"/>
          <p:cNvSpPr/>
          <p:nvPr/>
        </p:nvSpPr>
        <p:spPr>
          <a:xfrm>
            <a:off x="7875474" y="6029325"/>
            <a:ext cx="133957" cy="4925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
        <p:nvSpPr>
          <p:cNvPr id="32" name="Rectangle 31"/>
          <p:cNvSpPr/>
          <p:nvPr/>
        </p:nvSpPr>
        <p:spPr>
          <a:xfrm>
            <a:off x="8018349" y="6061437"/>
            <a:ext cx="133957"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500"/>
                                        <p:tgtEl>
                                          <p:spTgt spid="2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linds(horizontal)">
                                      <p:cBhvr>
                                        <p:cTn id="30" dur="500"/>
                                        <p:tgtEl>
                                          <p:spTgt spid="3">
                                            <p:txEl>
                                              <p:pRg st="6" end="6"/>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blinds(horizontal)">
                                      <p:cBhvr>
                                        <p:cTn id="33" dur="500"/>
                                        <p:tgtEl>
                                          <p:spTgt spid="3">
                                            <p:txEl>
                                              <p:pRg st="7" end="7"/>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linds(horizontal)">
                                      <p:cBhvr>
                                        <p:cTn id="36" dur="500"/>
                                        <p:tgtEl>
                                          <p:spTgt spid="3">
                                            <p:txEl>
                                              <p:pRg st="8" end="8"/>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blinds(horizontal)">
                                      <p:cBhvr>
                                        <p:cTn id="39" dur="500"/>
                                        <p:tgtEl>
                                          <p:spTgt spid="3">
                                            <p:txEl>
                                              <p:pRg st="9" end="9"/>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linds(horizontal)">
                                      <p:cBhvr>
                                        <p:cTn id="45" dur="500"/>
                                        <p:tgtEl>
                                          <p:spTgt spid="2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blinds(horizontal)">
                                      <p:cBhvr>
                                        <p:cTn id="48" dur="500"/>
                                        <p:tgtEl>
                                          <p:spTgt spid="2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500"/>
                                        <p:tgtEl>
                                          <p:spTgt spid="26"/>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blinds(horizontal)">
                                      <p:cBhvr>
                                        <p:cTn id="54" dur="500"/>
                                        <p:tgtEl>
                                          <p:spTgt spid="27"/>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blinds(horizontal)">
                                      <p:cBhvr>
                                        <p:cTn id="57" dur="500"/>
                                        <p:tgtEl>
                                          <p:spTgt spid="2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blinds(horizontal)">
                                      <p:cBhvr>
                                        <p:cTn id="60" dur="500"/>
                                        <p:tgtEl>
                                          <p:spTgt spid="31"/>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blinds(horizontal)">
                                      <p:cBhvr>
                                        <p:cTn id="63" dur="500"/>
                                        <p:tgtEl>
                                          <p:spTgt spid="32"/>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blinds(horizontal)">
                                      <p:cBhvr>
                                        <p:cTn id="66" dur="500"/>
                                        <p:tgtEl>
                                          <p:spTgt spid="30"/>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blinds(horizontal)">
                                      <p:cBhvr>
                                        <p:cTn id="69" dur="500"/>
                                        <p:tgtEl>
                                          <p:spTgt spid="29"/>
                                        </p:tgtEl>
                                      </p:cBhvr>
                                    </p:animEffect>
                                  </p:childTnLst>
                                </p:cTn>
                              </p:par>
                              <p:par>
                                <p:cTn id="70" presetID="3" presetClass="entr" presetSubtype="10"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blinds(horizontal)">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p:bldP spid="24" grpId="0" animBg="1"/>
      <p:bldP spid="25" grpId="0" animBg="1"/>
      <p:bldP spid="26" grpId="0" animBg="1"/>
      <p:bldP spid="27" grpId="0" animBg="1"/>
      <p:bldP spid="29" grpId="0"/>
      <p:bldP spid="30" grpId="0"/>
      <p:bldP spid="28" grpId="0" animBg="1"/>
      <p:bldP spid="31"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grpSp>
        <p:nvGrpSpPr>
          <p:cNvPr id="9" name="Group 8"/>
          <p:cNvGrpSpPr/>
          <p:nvPr/>
        </p:nvGrpSpPr>
        <p:grpSpPr>
          <a:xfrm>
            <a:off x="2673178" y="1862383"/>
            <a:ext cx="2269525" cy="831390"/>
            <a:chOff x="2673178" y="1862383"/>
            <a:chExt cx="2269525" cy="831390"/>
          </a:xfrm>
        </p:grpSpPr>
        <p:sp>
          <p:nvSpPr>
            <p:cNvPr id="6" name="Rectangle 5"/>
            <p:cNvSpPr/>
            <p:nvPr/>
          </p:nvSpPr>
          <p:spPr>
            <a:xfrm>
              <a:off x="4114800" y="2298357"/>
              <a:ext cx="827903"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673178" y="1862383"/>
              <a:ext cx="1243914"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lstStyle/>
          <a:p>
            <a:r>
              <a:rPr lang="en-US" dirty="0" smtClean="0"/>
              <a:t>Log and </a:t>
            </a:r>
            <a:r>
              <a:rPr lang="en-US" dirty="0"/>
              <a:t>Decimal</a:t>
            </a:r>
            <a:r>
              <a:rPr lang="en-US" dirty="0" smtClean="0">
                <a:solidFill>
                  <a:srgbClr val="F2F2F2"/>
                </a:solidFill>
              </a:rPr>
              <a:t> </a:t>
            </a:r>
            <a:r>
              <a:rPr lang="en-US" dirty="0" smtClean="0"/>
              <a:t>scales</a:t>
            </a:r>
          </a:p>
          <a:p>
            <a:pPr lvl="1"/>
            <a:r>
              <a:rPr lang="en-US" dirty="0" smtClean="0"/>
              <a:t>Senior records vs. </a:t>
            </a:r>
            <a:r>
              <a:rPr lang="en-US" dirty="0"/>
              <a:t>junior</a:t>
            </a:r>
            <a:r>
              <a:rPr lang="en-US" dirty="0" smtClean="0">
                <a:solidFill>
                  <a:srgbClr val="F2F2F2"/>
                </a:solidFill>
              </a:rPr>
              <a:t> </a:t>
            </a:r>
            <a:r>
              <a:rPr lang="en-US" dirty="0" smtClean="0"/>
              <a:t>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
        <p:nvSpPr>
          <p:cNvPr id="8" name="Slide Number Placeholder 7"/>
          <p:cNvSpPr>
            <a:spLocks noGrp="1"/>
          </p:cNvSpPr>
          <p:nvPr>
            <p:ph type="sldNum" sz="quarter" idx="12"/>
          </p:nvPr>
        </p:nvSpPr>
        <p:spPr/>
        <p:txBody>
          <a:bodyPr/>
          <a:lstStyle/>
          <a:p>
            <a:fld id="{8B74F74A-7BF3-1C41-9DD5-AD56B693B424}" type="slidenum">
              <a:rPr lang="en-US" smtClean="0"/>
              <a:t>15</a:t>
            </a:fld>
            <a:endParaRPr lang="en-US"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1000"/>
                                        <p:tgtEl>
                                          <p:spTgt spid="16"/>
                                        </p:tgtEl>
                                      </p:cBhvr>
                                    </p:animEffect>
                                  </p:childTnLst>
                                </p:cTn>
                              </p:par>
                            </p:childTnLst>
                          </p:cTn>
                        </p:par>
                        <p:par>
                          <p:cTn id="17" fill="hold">
                            <p:stCondLst>
                              <p:cond delay="1500"/>
                            </p:stCondLst>
                            <p:childTnLst>
                              <p:par>
                                <p:cTn id="18" presetID="3" presetClass="entr" presetSubtype="1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par>
                                <p:cTn id="26" presetID="3" presetClass="entr" presetSubtype="1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par>
                                <p:cTn id="29" presetID="3" presetClass="entr" presetSubtype="1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Funding</a:t>
            </a:r>
            <a:endParaRPr lang="en-US" dirty="0"/>
          </a:p>
        </p:txBody>
      </p:sp>
      <p:sp>
        <p:nvSpPr>
          <p:cNvPr id="3" name="Content Placeholder 2"/>
          <p:cNvSpPr>
            <a:spLocks noGrp="1"/>
          </p:cNvSpPr>
          <p:nvPr>
            <p:ph idx="1"/>
          </p:nvPr>
        </p:nvSpPr>
        <p:spPr>
          <a:xfrm>
            <a:off x="1120000" y="4398189"/>
            <a:ext cx="10233800" cy="4351338"/>
          </a:xfrm>
        </p:spPr>
        <p:txBody>
          <a:bodyPr>
            <a:normAutofit/>
          </a:bodyPr>
          <a:lstStyle/>
          <a:p>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15489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1546599"/>
            <a:ext cx="8778240" cy="2794359"/>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16</a:t>
            </a:fld>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511706" y="4395878"/>
            <a:ext cx="2486192" cy="1022283"/>
          </a:xfrm>
          <a:prstGeom prst="rect">
            <a:avLst/>
          </a:prstGeom>
        </p:spPr>
      </p:pic>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p:txBody>
      </p:sp>
      <p:sp>
        <p:nvSpPr>
          <p:cNvPr id="15" name="Slide Number Placeholder 14"/>
          <p:cNvSpPr>
            <a:spLocks noGrp="1"/>
          </p:cNvSpPr>
          <p:nvPr>
            <p:ph type="sldNum" sz="quarter" idx="12"/>
          </p:nvPr>
        </p:nvSpPr>
        <p:spPr/>
        <p:txBody>
          <a:bodyPr/>
          <a:lstStyle/>
          <a:p>
            <a:fld id="{8B74F74A-7BF3-1C41-9DD5-AD56B693B424}" type="slidenum">
              <a:rPr lang="en-US" smtClean="0"/>
              <a:t>17</a:t>
            </a:fld>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6765" y="4016237"/>
            <a:ext cx="7620287" cy="2637518"/>
          </a:xfrm>
          <a:prstGeom prst="rect">
            <a:avLst/>
          </a:prstGeom>
        </p:spPr>
      </p:pic>
      <p:sp>
        <p:nvSpPr>
          <p:cNvPr id="23" name="Rectangle 22"/>
          <p:cNvSpPr/>
          <p:nvPr/>
        </p:nvSpPr>
        <p:spPr>
          <a:xfrm>
            <a:off x="1426765" y="4016237"/>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7" name="Group 6"/>
          <p:cNvGrpSpPr>
            <a:grpSpLocks noChangeAspect="1"/>
          </p:cNvGrpSpPr>
          <p:nvPr/>
        </p:nvGrpSpPr>
        <p:grpSpPr>
          <a:xfrm>
            <a:off x="8032701" y="1514349"/>
            <a:ext cx="1155797" cy="4868336"/>
            <a:chOff x="9070243" y="1543217"/>
            <a:chExt cx="1176897" cy="4957211"/>
          </a:xfrm>
        </p:grpSpPr>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070243" y="1543217"/>
              <a:ext cx="1176897" cy="4519183"/>
            </a:xfrm>
            <a:prstGeom prst="rect">
              <a:avLst/>
            </a:prstGeom>
            <a:ln w="57150">
              <a:solidFill>
                <a:srgbClr val="00B0F0"/>
              </a:solidFill>
            </a:ln>
          </p:spPr>
        </p:pic>
        <p:sp>
          <p:nvSpPr>
            <p:cNvPr id="6" name="TextBox 5"/>
            <p:cNvSpPr txBox="1"/>
            <p:nvPr/>
          </p:nvSpPr>
          <p:spPr>
            <a:xfrm>
              <a:off x="9493421" y="6131096"/>
              <a:ext cx="330540" cy="369332"/>
            </a:xfrm>
            <a:prstGeom prst="rect">
              <a:avLst/>
            </a:prstGeom>
            <a:noFill/>
          </p:spPr>
          <p:txBody>
            <a:bodyPr wrap="none" rtlCol="0">
              <a:spAutoFit/>
            </a:bodyPr>
            <a:lstStyle/>
            <a:p>
              <a:r>
                <a:rPr lang="en-US" dirty="0" smtClean="0"/>
                <a:t>A</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8"/>
                                        </p:tgtEl>
                                        <p:attrNameLst>
                                          <p:attrName>ppt_x</p:attrName>
                                        </p:attrNameLst>
                                      </p:cBhvr>
                                      <p:tavLst>
                                        <p:tav tm="0">
                                          <p:val>
                                            <p:strVal val="ppt_x"/>
                                          </p:val>
                                        </p:tav>
                                        <p:tav tm="100000">
                                          <p:val>
                                            <p:strVal val="ppt_x"/>
                                          </p:val>
                                        </p:tav>
                                      </p:tavLst>
                                    </p:anim>
                                    <p:anim calcmode="lin" valueType="num">
                                      <p:cBhvr additive="base">
                                        <p:cTn id="12" dur="500"/>
                                        <p:tgtEl>
                                          <p:spTgt spid="18"/>
                                        </p:tgtEl>
                                        <p:attrNameLst>
                                          <p:attrName>ppt_y</p:attrName>
                                        </p:attrNameLst>
                                      </p:cBhvr>
                                      <p:tavLst>
                                        <p:tav tm="0">
                                          <p:val>
                                            <p:strVal val="ppt_y"/>
                                          </p:val>
                                        </p:tav>
                                        <p:tav tm="100000">
                                          <p:val>
                                            <p:strVal val="1+ppt_h/2"/>
                                          </p:val>
                                        </p:tav>
                                      </p:tavLst>
                                    </p:anim>
                                    <p:set>
                                      <p:cBhvr>
                                        <p:cTn id="13" dur="1" fill="hold">
                                          <p:stCondLst>
                                            <p:cond delay="499"/>
                                          </p:stCondLst>
                                        </p:cTn>
                                        <p:tgtEl>
                                          <p:spTgt spid="18"/>
                                        </p:tgtEl>
                                        <p:attrNameLst>
                                          <p:attrName>style.visibility</p:attrName>
                                        </p:attrNameLst>
                                      </p:cBhvr>
                                      <p:to>
                                        <p:strVal val="hidden"/>
                                      </p:to>
                                    </p:set>
                                  </p:childTnLst>
                                </p:cTn>
                              </p:par>
                              <p:par>
                                <p:cTn id="14" presetID="2" presetClass="exit" presetSubtype="4" fill="hold" grpId="2" nodeType="withEffect">
                                  <p:stCondLst>
                                    <p:cond delay="0"/>
                                  </p:stCondLst>
                                  <p:childTnLst>
                                    <p:anim calcmode="lin" valueType="num">
                                      <p:cBhvr additive="base">
                                        <p:cTn id="15" dur="500"/>
                                        <p:tgtEl>
                                          <p:spTgt spid="23"/>
                                        </p:tgtEl>
                                        <p:attrNameLst>
                                          <p:attrName>ppt_x</p:attrName>
                                        </p:attrNameLst>
                                      </p:cBhvr>
                                      <p:tavLst>
                                        <p:tav tm="0">
                                          <p:val>
                                            <p:strVal val="ppt_x"/>
                                          </p:val>
                                        </p:tav>
                                        <p:tav tm="100000">
                                          <p:val>
                                            <p:strVal val="ppt_x"/>
                                          </p:val>
                                        </p:tav>
                                      </p:tavLst>
                                    </p:anim>
                                    <p:anim calcmode="lin" valueType="num">
                                      <p:cBhvr additive="base">
                                        <p:cTn id="16" dur="500"/>
                                        <p:tgtEl>
                                          <p:spTgt spid="23"/>
                                        </p:tgtEl>
                                        <p:attrNameLst>
                                          <p:attrName>ppt_y</p:attrName>
                                        </p:attrNameLst>
                                      </p:cBhvr>
                                      <p:tavLst>
                                        <p:tav tm="0">
                                          <p:val>
                                            <p:strVal val="ppt_y"/>
                                          </p:val>
                                        </p:tav>
                                        <p:tav tm="100000">
                                          <p:val>
                                            <p:strVal val="1+ppt_h/2"/>
                                          </p:val>
                                        </p:tav>
                                      </p:tavLst>
                                    </p:anim>
                                    <p:set>
                                      <p:cBhvr>
                                        <p:cTn id="17" dur="1" fill="hold">
                                          <p:stCondLst>
                                            <p:cond delay="499"/>
                                          </p:stCondLst>
                                        </p:cTn>
                                        <p:tgtEl>
                                          <p:spTgt spid="23"/>
                                        </p:tgtEl>
                                        <p:attrNameLst>
                                          <p:attrName>style.visibility</p:attrName>
                                        </p:attrNameLst>
                                      </p:cBhvr>
                                      <p:to>
                                        <p:strVal val="hidden"/>
                                      </p:to>
                                    </p:set>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animBg="1"/>
      <p:bldP spid="23"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journal papers</a:t>
            </a:r>
          </a:p>
        </p:txBody>
      </p:sp>
      <p:sp>
        <p:nvSpPr>
          <p:cNvPr id="15" name="Slide Number Placeholder 14"/>
          <p:cNvSpPr>
            <a:spLocks noGrp="1"/>
          </p:cNvSpPr>
          <p:nvPr>
            <p:ph type="sldNum" sz="quarter" idx="12"/>
          </p:nvPr>
        </p:nvSpPr>
        <p:spPr/>
        <p:txBody>
          <a:bodyPr/>
          <a:lstStyle/>
          <a:p>
            <a:fld id="{8B74F74A-7BF3-1C41-9DD5-AD56B693B424}" type="slidenum">
              <a:rPr lang="en-US" smtClean="0"/>
              <a:t>18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7508" y="4059840"/>
            <a:ext cx="7613692" cy="2635234"/>
          </a:xfrm>
          <a:prstGeom prst="rect">
            <a:avLst/>
          </a:prstGeom>
        </p:spPr>
      </p:pic>
      <p:sp>
        <p:nvSpPr>
          <p:cNvPr id="21" name="Rectangle 20"/>
          <p:cNvSpPr/>
          <p:nvPr/>
        </p:nvSpPr>
        <p:spPr>
          <a:xfrm>
            <a:off x="1418715" y="4059840"/>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5" name="Group 4"/>
          <p:cNvGrpSpPr/>
          <p:nvPr/>
        </p:nvGrpSpPr>
        <p:grpSpPr>
          <a:xfrm>
            <a:off x="9430546" y="1514347"/>
            <a:ext cx="1155797" cy="4871489"/>
            <a:chOff x="9797803" y="1333928"/>
            <a:chExt cx="1155797" cy="4871489"/>
          </a:xfrm>
        </p:grpSpPr>
        <p:pic>
          <p:nvPicPr>
            <p:cNvPr id="20" name="Picture 1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97803" y="1333928"/>
              <a:ext cx="1155797" cy="4467642"/>
            </a:xfrm>
            <a:prstGeom prst="rect">
              <a:avLst/>
            </a:prstGeom>
            <a:ln w="57150">
              <a:solidFill>
                <a:srgbClr val="00B0F0"/>
              </a:solidFill>
            </a:ln>
          </p:spPr>
        </p:pic>
        <p:sp>
          <p:nvSpPr>
            <p:cNvPr id="22" name="TextBox 21"/>
            <p:cNvSpPr txBox="1"/>
            <p:nvPr/>
          </p:nvSpPr>
          <p:spPr>
            <a:xfrm>
              <a:off x="10215240" y="5836085"/>
              <a:ext cx="320922" cy="369332"/>
            </a:xfrm>
            <a:prstGeom prst="rect">
              <a:avLst/>
            </a:prstGeom>
            <a:noFill/>
          </p:spPr>
          <p:txBody>
            <a:bodyPr wrap="none" rtlCol="0">
              <a:spAutoFit/>
            </a:bodyPr>
            <a:lstStyle/>
            <a:p>
              <a:r>
                <a:rPr lang="en-US" smtClean="0"/>
                <a:t>B</a:t>
              </a:r>
              <a:endParaRPr lang="en-US" dirty="0"/>
            </a:p>
          </p:txBody>
        </p:sp>
      </p:grpSp>
    </p:spTree>
    <p:extLst>
      <p:ext uri="{BB962C8B-B14F-4D97-AF65-F5344CB8AC3E}">
        <p14:creationId xmlns:p14="http://schemas.microsoft.com/office/powerpoint/2010/main" val="2072058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1"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0" nodeType="clickEffect">
                                  <p:stCondLst>
                                    <p:cond delay="0"/>
                                  </p:stCondLst>
                                  <p:childTnLst>
                                    <p:anim calcmode="lin" valueType="num">
                                      <p:cBhvr additive="base">
                                        <p:cTn id="17" dur="500"/>
                                        <p:tgtEl>
                                          <p:spTgt spid="21"/>
                                        </p:tgtEl>
                                        <p:attrNameLst>
                                          <p:attrName>ppt_x</p:attrName>
                                        </p:attrNameLst>
                                      </p:cBhvr>
                                      <p:tavLst>
                                        <p:tav tm="0">
                                          <p:val>
                                            <p:strVal val="ppt_x"/>
                                          </p:val>
                                        </p:tav>
                                        <p:tav tm="100000">
                                          <p:val>
                                            <p:strVal val="ppt_x"/>
                                          </p:val>
                                        </p:tav>
                                      </p:tavLst>
                                    </p:anim>
                                    <p:anim calcmode="lin" valueType="num">
                                      <p:cBhvr additive="base">
                                        <p:cTn id="18" dur="500"/>
                                        <p:tgtEl>
                                          <p:spTgt spid="21"/>
                                        </p:tgtEl>
                                        <p:attrNameLst>
                                          <p:attrName>ppt_y</p:attrName>
                                        </p:attrNameLst>
                                      </p:cBhvr>
                                      <p:tavLst>
                                        <p:tav tm="0">
                                          <p:val>
                                            <p:strVal val="ppt_y"/>
                                          </p:val>
                                        </p:tav>
                                        <p:tav tm="100000">
                                          <p:val>
                                            <p:strVal val="1+ppt_h/2"/>
                                          </p:val>
                                        </p:tav>
                                      </p:tavLst>
                                    </p:anim>
                                    <p:set>
                                      <p:cBhvr>
                                        <p:cTn id="19" dur="1" fill="hold">
                                          <p:stCondLst>
                                            <p:cond delay="499"/>
                                          </p:stCondLst>
                                        </p:cTn>
                                        <p:tgtEl>
                                          <p:spTgt spid="21"/>
                                        </p:tgtEl>
                                        <p:attrNameLst>
                                          <p:attrName>style.visibility</p:attrName>
                                        </p:attrNameLst>
                                      </p:cBhvr>
                                      <p:to>
                                        <p:strVal val="hidden"/>
                                      </p:to>
                                    </p:set>
                                  </p:childTnLst>
                                </p:cTn>
                              </p:par>
                              <p:par>
                                <p:cTn id="20" presetID="2" presetClass="exit" presetSubtype="4" fill="hold" nodeType="with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1+ppt_h/2"/>
                                          </p:val>
                                        </p:tav>
                                      </p:tavLst>
                                    </p:anim>
                                    <p:set>
                                      <p:cBhvr>
                                        <p:cTn id="23" dur="1" fill="hold">
                                          <p:stCondLst>
                                            <p:cond delay="499"/>
                                          </p:stCondLst>
                                        </p:cTn>
                                        <p:tgtEl>
                                          <p:spTgt spid="4"/>
                                        </p:tgtEl>
                                        <p:attrNameLst>
                                          <p:attrName>style.visibility</p:attrName>
                                        </p:attrNameLst>
                                      </p:cBhvr>
                                      <p:to>
                                        <p:strVal val="hidden"/>
                                      </p:to>
                                    </p:set>
                                  </p:childTnLst>
                                </p:cTn>
                              </p:par>
                              <p:par>
                                <p:cTn id="24" presetID="2" presetClass="entr" presetSubtype="4"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8593" y="4026904"/>
            <a:ext cx="7425819" cy="2694571"/>
          </a:xfrm>
          <a:prstGeom prst="rect">
            <a:avLst/>
          </a:prstGeom>
        </p:spPr>
      </p:pic>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journal papers</a:t>
            </a:r>
          </a:p>
          <a:p>
            <a:pPr marL="914400" lvl="1" indent="-457200">
              <a:buFont typeface="+mj-lt"/>
              <a:buAutoNum type="alphaUcPeriod"/>
            </a:pPr>
            <a:r>
              <a:rPr lang="en-US" dirty="0" smtClean="0"/>
              <a:t>Mix of conference papers and patents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p:txBody>
      </p:sp>
      <p:sp>
        <p:nvSpPr>
          <p:cNvPr id="15" name="Slide Number Placeholder 14"/>
          <p:cNvSpPr>
            <a:spLocks noGrp="1"/>
          </p:cNvSpPr>
          <p:nvPr>
            <p:ph type="sldNum" sz="quarter" idx="12"/>
          </p:nvPr>
        </p:nvSpPr>
        <p:spPr/>
        <p:txBody>
          <a:bodyPr/>
          <a:lstStyle/>
          <a:p>
            <a:fld id="{8B74F74A-7BF3-1C41-9DD5-AD56B693B424}" type="slidenum">
              <a:rPr lang="en-US" smtClean="0"/>
              <a:t>19</a:t>
            </a:fld>
            <a:endParaRPr lang="en-US" dirty="0"/>
          </a:p>
        </p:txBody>
      </p:sp>
      <p:sp>
        <p:nvSpPr>
          <p:cNvPr id="21" name="Rectangle 20"/>
          <p:cNvSpPr/>
          <p:nvPr/>
        </p:nvSpPr>
        <p:spPr>
          <a:xfrm>
            <a:off x="1418715" y="4059840"/>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 name="Group 3"/>
          <p:cNvGrpSpPr/>
          <p:nvPr/>
        </p:nvGrpSpPr>
        <p:grpSpPr>
          <a:xfrm>
            <a:off x="10800565" y="1514347"/>
            <a:ext cx="1090699" cy="4871489"/>
            <a:chOff x="10800565" y="1514347"/>
            <a:chExt cx="1090699" cy="4871489"/>
          </a:xfrm>
        </p:grpSpPr>
        <p:pic>
          <p:nvPicPr>
            <p:cNvPr id="28" name="Picture 2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800565" y="1514347"/>
              <a:ext cx="1090699" cy="4467642"/>
            </a:xfrm>
            <a:prstGeom prst="rect">
              <a:avLst/>
            </a:prstGeom>
            <a:ln w="57150">
              <a:solidFill>
                <a:srgbClr val="00B0F0"/>
              </a:solidFill>
            </a:ln>
          </p:spPr>
        </p:pic>
        <p:sp>
          <p:nvSpPr>
            <p:cNvPr id="29" name="TextBox 28"/>
            <p:cNvSpPr txBox="1"/>
            <p:nvPr/>
          </p:nvSpPr>
          <p:spPr>
            <a:xfrm>
              <a:off x="11152476" y="6016504"/>
              <a:ext cx="320922" cy="369332"/>
            </a:xfrm>
            <a:prstGeom prst="rect">
              <a:avLst/>
            </a:prstGeom>
            <a:noFill/>
          </p:spPr>
          <p:txBody>
            <a:bodyPr wrap="none" rtlCol="0">
              <a:spAutoFit/>
            </a:bodyPr>
            <a:lstStyle/>
            <a:p>
              <a:r>
                <a:rPr lang="en-US" smtClean="0"/>
                <a:t>C</a:t>
              </a:r>
              <a:endParaRPr lang="en-US" dirty="0"/>
            </a:p>
          </p:txBody>
        </p:sp>
      </p:grpSp>
      <p:grpSp>
        <p:nvGrpSpPr>
          <p:cNvPr id="30" name="Group 29"/>
          <p:cNvGrpSpPr/>
          <p:nvPr/>
        </p:nvGrpSpPr>
        <p:grpSpPr>
          <a:xfrm>
            <a:off x="9430546" y="1514347"/>
            <a:ext cx="1155797" cy="4871489"/>
            <a:chOff x="9797803" y="1333928"/>
            <a:chExt cx="1155797" cy="4871489"/>
          </a:xfrm>
        </p:grpSpPr>
        <p:pic>
          <p:nvPicPr>
            <p:cNvPr id="31" name="Picture 30"/>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797803" y="1333928"/>
              <a:ext cx="1155797" cy="4467642"/>
            </a:xfrm>
            <a:prstGeom prst="rect">
              <a:avLst/>
            </a:prstGeom>
            <a:ln w="57150">
              <a:solidFill>
                <a:srgbClr val="00B0F0"/>
              </a:solidFill>
            </a:ln>
          </p:spPr>
        </p:pic>
        <p:sp>
          <p:nvSpPr>
            <p:cNvPr id="32" name="TextBox 31"/>
            <p:cNvSpPr txBox="1"/>
            <p:nvPr/>
          </p:nvSpPr>
          <p:spPr>
            <a:xfrm>
              <a:off x="10215240" y="5836085"/>
              <a:ext cx="320922" cy="369332"/>
            </a:xfrm>
            <a:prstGeom prst="rect">
              <a:avLst/>
            </a:prstGeom>
            <a:noFill/>
          </p:spPr>
          <p:txBody>
            <a:bodyPr wrap="none" rtlCol="0">
              <a:spAutoFit/>
            </a:bodyPr>
            <a:lstStyle/>
            <a:p>
              <a:r>
                <a:rPr lang="en-US" smtClean="0"/>
                <a:t>B</a:t>
              </a:r>
              <a:endParaRPr lang="en-US" dirty="0"/>
            </a:p>
          </p:txBody>
        </p:sp>
      </p:grpSp>
      <p:grpSp>
        <p:nvGrpSpPr>
          <p:cNvPr id="33" name="Group 32"/>
          <p:cNvGrpSpPr>
            <a:grpSpLocks noChangeAspect="1"/>
          </p:cNvGrpSpPr>
          <p:nvPr/>
        </p:nvGrpSpPr>
        <p:grpSpPr>
          <a:xfrm>
            <a:off x="8032701" y="1514349"/>
            <a:ext cx="1155797" cy="4868336"/>
            <a:chOff x="9070243" y="1543217"/>
            <a:chExt cx="1176897" cy="4957211"/>
          </a:xfrm>
        </p:grpSpPr>
        <p:pic>
          <p:nvPicPr>
            <p:cNvPr id="34" name="Picture 3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070243" y="1543217"/>
              <a:ext cx="1176897" cy="4519183"/>
            </a:xfrm>
            <a:prstGeom prst="rect">
              <a:avLst/>
            </a:prstGeom>
            <a:ln w="57150">
              <a:solidFill>
                <a:srgbClr val="00B0F0"/>
              </a:solidFill>
            </a:ln>
          </p:spPr>
        </p:pic>
        <p:sp>
          <p:nvSpPr>
            <p:cNvPr id="35" name="TextBox 34"/>
            <p:cNvSpPr txBox="1"/>
            <p:nvPr/>
          </p:nvSpPr>
          <p:spPr>
            <a:xfrm>
              <a:off x="9493421" y="6131096"/>
              <a:ext cx="330540" cy="369332"/>
            </a:xfrm>
            <a:prstGeom prst="rect">
              <a:avLst/>
            </a:prstGeom>
            <a:noFill/>
          </p:spPr>
          <p:txBody>
            <a:bodyPr wrap="none" rtlCol="0">
              <a:spAutoFit/>
            </a:bodyPr>
            <a:lstStyle/>
            <a:p>
              <a:r>
                <a:rPr lang="en-US" dirty="0" smtClean="0"/>
                <a:t>A</a:t>
              </a:r>
              <a:endParaRPr lang="en-US" dirty="0"/>
            </a:p>
          </p:txBody>
        </p:sp>
      </p:grpSp>
    </p:spTree>
    <p:extLst>
      <p:ext uri="{BB962C8B-B14F-4D97-AF65-F5344CB8AC3E}">
        <p14:creationId xmlns:p14="http://schemas.microsoft.com/office/powerpoint/2010/main" val="916071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3" presetClass="entr" presetSubtype="1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21"/>
                                        </p:tgtEl>
                                        <p:attrNameLst>
                                          <p:attrName>ppt_x</p:attrName>
                                        </p:attrNameLst>
                                      </p:cBhvr>
                                      <p:tavLst>
                                        <p:tav tm="0">
                                          <p:val>
                                            <p:strVal val="ppt_x"/>
                                          </p:val>
                                        </p:tav>
                                        <p:tav tm="100000">
                                          <p:val>
                                            <p:strVal val="ppt_x"/>
                                          </p:val>
                                        </p:tav>
                                      </p:tavLst>
                                    </p:anim>
                                    <p:anim calcmode="lin" valueType="num">
                                      <p:cBhvr additive="base">
                                        <p:cTn id="25" dur="500"/>
                                        <p:tgtEl>
                                          <p:spTgt spid="21"/>
                                        </p:tgtEl>
                                        <p:attrNameLst>
                                          <p:attrName>ppt_y</p:attrName>
                                        </p:attrNameLst>
                                      </p:cBhvr>
                                      <p:tavLst>
                                        <p:tav tm="0">
                                          <p:val>
                                            <p:strVal val="ppt_y"/>
                                          </p:val>
                                        </p:tav>
                                        <p:tav tm="100000">
                                          <p:val>
                                            <p:strVal val="1+ppt_h/2"/>
                                          </p:val>
                                        </p:tav>
                                      </p:tavLst>
                                    </p:anim>
                                    <p:set>
                                      <p:cBhvr>
                                        <p:cTn id="26" dur="1" fill="hold">
                                          <p:stCondLst>
                                            <p:cond delay="499"/>
                                          </p:stCondLst>
                                        </p:cTn>
                                        <p:tgtEl>
                                          <p:spTgt spid="21"/>
                                        </p:tgtEl>
                                        <p:attrNameLst>
                                          <p:attrName>style.visibility</p:attrName>
                                        </p:attrNameLst>
                                      </p:cBhvr>
                                      <p:to>
                                        <p:strVal val="hidden"/>
                                      </p:to>
                                    </p:set>
                                  </p:childTnLst>
                                </p:cTn>
                              </p:par>
                              <p:par>
                                <p:cTn id="27" presetID="3" presetClass="entr" presetSubtype="1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par>
                                <p:cTn id="30" presetID="2" presetClass="exit" presetSubtype="4" fill="hold" nodeType="withEffect">
                                  <p:stCondLst>
                                    <p:cond delay="0"/>
                                  </p:stCondLst>
                                  <p:childTnLst>
                                    <p:anim calcmode="lin" valueType="num">
                                      <p:cBhvr additive="base">
                                        <p:cTn id="31" dur="500"/>
                                        <p:tgtEl>
                                          <p:spTgt spid="17"/>
                                        </p:tgtEl>
                                        <p:attrNameLst>
                                          <p:attrName>ppt_x</p:attrName>
                                        </p:attrNameLst>
                                      </p:cBhvr>
                                      <p:tavLst>
                                        <p:tav tm="0">
                                          <p:val>
                                            <p:strVal val="ppt_x"/>
                                          </p:val>
                                        </p:tav>
                                        <p:tav tm="100000">
                                          <p:val>
                                            <p:strVal val="ppt_x"/>
                                          </p:val>
                                        </p:tav>
                                      </p:tavLst>
                                    </p:anim>
                                    <p:anim calcmode="lin" valueType="num">
                                      <p:cBhvr additive="base">
                                        <p:cTn id="32" dur="500"/>
                                        <p:tgtEl>
                                          <p:spTgt spid="17"/>
                                        </p:tgtEl>
                                        <p:attrNameLst>
                                          <p:attrName>ppt_y</p:attrName>
                                        </p:attrNameLst>
                                      </p:cBhvr>
                                      <p:tavLst>
                                        <p:tav tm="0">
                                          <p:val>
                                            <p:strVal val="ppt_y"/>
                                          </p:val>
                                        </p:tav>
                                        <p:tav tm="100000">
                                          <p:val>
                                            <p:strVal val="1+ppt_h/2"/>
                                          </p:val>
                                        </p:tav>
                                      </p:tavLst>
                                    </p:anim>
                                    <p:set>
                                      <p:cBhvr>
                                        <p:cTn id="33" dur="1" fill="hold">
                                          <p:stCondLst>
                                            <p:cond delay="499"/>
                                          </p:stCondLst>
                                        </p:cTn>
                                        <p:tgtEl>
                                          <p:spTgt spid="1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par>
                                <p:cTn id="42" presetID="2" presetClass="entr" presetSubtype="4"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500" fill="hold"/>
                                        <p:tgtEl>
                                          <p:spTgt spid="30"/>
                                        </p:tgtEl>
                                        <p:attrNameLst>
                                          <p:attrName>ppt_x</p:attrName>
                                        </p:attrNameLst>
                                      </p:cBhvr>
                                      <p:tavLst>
                                        <p:tav tm="0">
                                          <p:val>
                                            <p:strVal val="#ppt_x"/>
                                          </p:val>
                                        </p:tav>
                                        <p:tav tm="100000">
                                          <p:val>
                                            <p:strVal val="#ppt_x"/>
                                          </p:val>
                                        </p:tav>
                                      </p:tavLst>
                                    </p:anim>
                                    <p:anim calcmode="lin" valueType="num">
                                      <p:cBhvr additive="base">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additive="base">
                                        <p:cTn id="48" dur="500" fill="hold"/>
                                        <p:tgtEl>
                                          <p:spTgt spid="33"/>
                                        </p:tgtEl>
                                        <p:attrNameLst>
                                          <p:attrName>ppt_x</p:attrName>
                                        </p:attrNameLst>
                                      </p:cBhvr>
                                      <p:tavLst>
                                        <p:tav tm="0">
                                          <p:val>
                                            <p:strVal val="#ppt_x"/>
                                          </p:val>
                                        </p:tav>
                                        <p:tav tm="100000">
                                          <p:val>
                                            <p:strVal val="#ppt_x"/>
                                          </p:val>
                                        </p:tav>
                                      </p:tavLst>
                                    </p:anim>
                                    <p:anim calcmode="lin" valueType="num">
                                      <p:cBhvr additive="base">
                                        <p:cTn id="4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Philosophy </a:t>
            </a:r>
            <a:r>
              <a:rPr lang="en-US" sz="3200" dirty="0"/>
              <a:t>and </a:t>
            </a:r>
            <a:r>
              <a:rPr lang="en-US" sz="3200" dirty="0" smtClean="0"/>
              <a:t>Methodology</a:t>
            </a:r>
          </a:p>
          <a:p>
            <a:pPr>
              <a:lnSpc>
                <a:spcPct val="150000"/>
              </a:lnSpc>
            </a:pPr>
            <a:r>
              <a:rPr lang="en-US" sz="3200" dirty="0" smtClean="0"/>
              <a:t>Demo – www.ScholarPlot.com</a:t>
            </a:r>
          </a:p>
          <a:p>
            <a:pPr>
              <a:lnSpc>
                <a:spcPct val="150000"/>
              </a:lnSpc>
            </a:pPr>
            <a:r>
              <a:rPr lang="en-US" sz="3200" dirty="0" smtClean="0"/>
              <a:t>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2</a:t>
            </a:fld>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20</a:t>
            </a:fld>
            <a:endParaRPr lang="en-US" dirty="0"/>
          </a:p>
        </p:txBody>
      </p:sp>
      <p:grpSp>
        <p:nvGrpSpPr>
          <p:cNvPr id="5" name="Group 4"/>
          <p:cNvGrpSpPr>
            <a:grpSpLocks noChangeAspect="1"/>
          </p:cNvGrpSpPr>
          <p:nvPr/>
        </p:nvGrpSpPr>
        <p:grpSpPr>
          <a:xfrm>
            <a:off x="1570382" y="1690688"/>
            <a:ext cx="9051112" cy="4936314"/>
            <a:chOff x="3547703" y="2239185"/>
            <a:chExt cx="7629968" cy="4161248"/>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t="1590"/>
            <a:stretch/>
          </p:blipFill>
          <p:spPr>
            <a:xfrm>
              <a:off x="3547703" y="2239185"/>
              <a:ext cx="7629968" cy="1987262"/>
            </a:xfrm>
            <a:prstGeom prst="rect">
              <a:avLst/>
            </a:prstGeom>
            <a:ln w="76200">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47703" y="4262305"/>
              <a:ext cx="7629968" cy="2138128"/>
            </a:xfrm>
            <a:prstGeom prst="rect">
              <a:avLst/>
            </a:prstGeom>
            <a:ln w="76200">
              <a:solidFill>
                <a:schemeClr val="tx1"/>
              </a:solidFill>
            </a:ln>
          </p:spPr>
        </p:pic>
      </p:grpSp>
    </p:spTree>
    <p:extLst>
      <p:ext uri="{BB962C8B-B14F-4D97-AF65-F5344CB8AC3E}">
        <p14:creationId xmlns:p14="http://schemas.microsoft.com/office/powerpoint/2010/main" val="142112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User Study</a:t>
            </a:r>
            <a:endParaRPr lang="en-US" dirty="0"/>
          </a:p>
        </p:txBody>
      </p:sp>
      <p:sp>
        <p:nvSpPr>
          <p:cNvPr id="3" name="Content Placeholder 2"/>
          <p:cNvSpPr>
            <a:spLocks noGrp="1"/>
          </p:cNvSpPr>
          <p:nvPr>
            <p:ph idx="1"/>
          </p:nvPr>
        </p:nvSpPr>
        <p:spPr>
          <a:xfrm>
            <a:off x="1120000" y="1825624"/>
            <a:ext cx="10233800" cy="4885727"/>
          </a:xfrm>
        </p:spPr>
        <p:txBody>
          <a:bodyPr>
            <a:noAutofit/>
          </a:bodyPr>
          <a:lstStyle/>
          <a:p>
            <a:r>
              <a:rPr lang="en-US" sz="2400" dirty="0" smtClean="0"/>
              <a:t>Participants (</a:t>
            </a:r>
            <a:r>
              <a:rPr lang="en-US" sz="2400" i="1" dirty="0" smtClean="0"/>
              <a:t>n</a:t>
            </a:r>
            <a:r>
              <a:rPr lang="en-US" sz="2400" dirty="0" smtClean="0"/>
              <a:t>=15) included graduate students, postdocs, and faculty from natural, mathematical and social sciences</a:t>
            </a:r>
          </a:p>
          <a:p>
            <a:r>
              <a:rPr lang="en-US" sz="2400" dirty="0" smtClean="0"/>
              <a:t>Likert scale from 1 to 5, with 1 being strongly disagree and 5 being strongly agree</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Conclusion: Scholar Plot is a friendly tool that academic users find of interest and value</a:t>
            </a:r>
            <a:endParaRPr lang="en-US" sz="2400"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6746" y="3108374"/>
            <a:ext cx="6563519" cy="286685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21</a:t>
            </a:fld>
            <a:endParaRPr lang="en-US" dirty="0"/>
          </a:p>
        </p:txBody>
      </p:sp>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linds(horizontal)">
                                      <p:cBhvr>
                                        <p:cTn id="2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Evaluation </a:t>
            </a:r>
            <a:r>
              <a:rPr lang="en-US" dirty="0" smtClean="0"/>
              <a:t>- Focus group</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22</a:t>
            </a:fld>
            <a:endParaRPr lang="en-US" dirty="0"/>
          </a:p>
        </p:txBody>
      </p:sp>
      <p:grpSp>
        <p:nvGrpSpPr>
          <p:cNvPr id="20" name="Group 19"/>
          <p:cNvGrpSpPr/>
          <p:nvPr/>
        </p:nvGrpSpPr>
        <p:grpSpPr>
          <a:xfrm>
            <a:off x="11073005" y="3315832"/>
            <a:ext cx="1160560" cy="3303905"/>
            <a:chOff x="11031440" y="3329687"/>
            <a:chExt cx="1160560" cy="3303905"/>
          </a:xfrm>
        </p:grpSpPr>
        <p:sp>
          <p:nvSpPr>
            <p:cNvPr id="14" name="Right Brace 13"/>
            <p:cNvSpPr/>
            <p:nvPr/>
          </p:nvSpPr>
          <p:spPr>
            <a:xfrm>
              <a:off x="11031440" y="3329687"/>
              <a:ext cx="443390" cy="3303905"/>
            </a:xfrm>
            <a:prstGeom prst="rightBrace">
              <a:avLst>
                <a:gd name="adj1" fmla="val 186287"/>
                <a:gd name="adj2" fmla="val 49581"/>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4" name="TextBox 3"/>
            <p:cNvSpPr txBox="1"/>
            <p:nvPr/>
          </p:nvSpPr>
          <p:spPr>
            <a:xfrm>
              <a:off x="11305219" y="4981639"/>
              <a:ext cx="886781" cy="338554"/>
            </a:xfrm>
            <a:prstGeom prst="rect">
              <a:avLst/>
            </a:prstGeom>
            <a:noFill/>
          </p:spPr>
          <p:txBody>
            <a:bodyPr wrap="none" rtlCol="0">
              <a:spAutoFit/>
            </a:bodyPr>
            <a:lstStyle/>
            <a:p>
              <a:r>
                <a:rPr lang="en-US" sz="1600" dirty="0" smtClean="0"/>
                <a:t>Prestige</a:t>
              </a:r>
              <a:endParaRPr lang="en-US" sz="1600" dirty="0"/>
            </a:p>
          </p:txBody>
        </p:sp>
      </p:grpSp>
      <p:grpSp>
        <p:nvGrpSpPr>
          <p:cNvPr id="19" name="Group 18"/>
          <p:cNvGrpSpPr/>
          <p:nvPr/>
        </p:nvGrpSpPr>
        <p:grpSpPr>
          <a:xfrm>
            <a:off x="152715" y="5389118"/>
            <a:ext cx="1091980" cy="1244474"/>
            <a:chOff x="152715" y="5389118"/>
            <a:chExt cx="1091980" cy="1244474"/>
          </a:xfrm>
        </p:grpSpPr>
        <p:sp>
          <p:nvSpPr>
            <p:cNvPr id="16" name="Left Brace 15"/>
            <p:cNvSpPr/>
            <p:nvPr/>
          </p:nvSpPr>
          <p:spPr>
            <a:xfrm>
              <a:off x="907475" y="5389118"/>
              <a:ext cx="337220" cy="1244474"/>
            </a:xfrm>
            <a:prstGeom prst="leftBrace">
              <a:avLst>
                <a:gd name="adj1" fmla="val 922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2" name="TextBox 11"/>
            <p:cNvSpPr txBox="1"/>
            <p:nvPr/>
          </p:nvSpPr>
          <p:spPr>
            <a:xfrm>
              <a:off x="152715" y="5842078"/>
              <a:ext cx="774571" cy="338554"/>
            </a:xfrm>
            <a:prstGeom prst="rect">
              <a:avLst/>
            </a:prstGeom>
            <a:noFill/>
          </p:spPr>
          <p:txBody>
            <a:bodyPr wrap="none" rtlCol="0">
              <a:spAutoFit/>
            </a:bodyPr>
            <a:lstStyle/>
            <a:p>
              <a:r>
                <a:rPr lang="en-US" sz="1600" dirty="0" smtClean="0"/>
                <a:t>Impact</a:t>
              </a:r>
              <a:endParaRPr lang="en-US" sz="1600" dirty="0"/>
            </a:p>
          </p:txBody>
        </p:sp>
      </p:grpSp>
      <p:grpSp>
        <p:nvGrpSpPr>
          <p:cNvPr id="18" name="Group 17"/>
          <p:cNvGrpSpPr/>
          <p:nvPr/>
        </p:nvGrpSpPr>
        <p:grpSpPr>
          <a:xfrm>
            <a:off x="269472" y="3333596"/>
            <a:ext cx="974173" cy="1886825"/>
            <a:chOff x="269472" y="3333596"/>
            <a:chExt cx="974173" cy="1886825"/>
          </a:xfrm>
        </p:grpSpPr>
        <p:sp>
          <p:nvSpPr>
            <p:cNvPr id="17" name="Left Brace 16"/>
            <p:cNvSpPr/>
            <p:nvPr/>
          </p:nvSpPr>
          <p:spPr>
            <a:xfrm>
              <a:off x="906425" y="3333596"/>
              <a:ext cx="337220" cy="1886825"/>
            </a:xfrm>
            <a:prstGeom prst="leftBrace">
              <a:avLst>
                <a:gd name="adj1" fmla="val 922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3" name="TextBox 12"/>
            <p:cNvSpPr txBox="1"/>
            <p:nvPr/>
          </p:nvSpPr>
          <p:spPr>
            <a:xfrm>
              <a:off x="269472" y="4107731"/>
              <a:ext cx="659027" cy="338554"/>
            </a:xfrm>
            <a:prstGeom prst="rect">
              <a:avLst/>
            </a:prstGeom>
            <a:noFill/>
          </p:spPr>
          <p:txBody>
            <a:bodyPr wrap="none" rtlCol="0">
              <a:spAutoFit/>
            </a:bodyPr>
            <a:lstStyle/>
            <a:p>
              <a:r>
                <a:rPr lang="en-US" sz="1600" dirty="0" smtClean="0"/>
                <a:t>Team</a:t>
              </a:r>
              <a:endParaRPr lang="en-US" sz="1600" dirty="0"/>
            </a:p>
          </p:txBody>
        </p:sp>
      </p:gr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linds(horizontal)">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linds(horizontal)">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23</a:t>
            </a:fld>
            <a:endParaRPr lang="en-US" dirty="0"/>
          </a:p>
        </p:txBody>
      </p:sp>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Impact: post-production merit</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24</a:t>
            </a:fld>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48229" y="2870655"/>
            <a:ext cx="4938419" cy="1729151"/>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8229" y="4685760"/>
            <a:ext cx="4938419" cy="1918151"/>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14876" y="3534279"/>
            <a:ext cx="4899619" cy="2302961"/>
          </a:xfrm>
          <a:prstGeom prst="rect">
            <a:avLst/>
          </a:prstGeom>
        </p:spPr>
      </p:pic>
    </p:spTree>
    <p:extLst>
      <p:ext uri="{BB962C8B-B14F-4D97-AF65-F5344CB8AC3E}">
        <p14:creationId xmlns:p14="http://schemas.microsoft.com/office/powerpoint/2010/main" val="311167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par>
                                <p:cTn id="13" presetID="3" presetClass="entr" presetSubtype="1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par>
                                <p:cTn id="16" presetID="3" presetClass="entr" presetSubtype="1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Prestige</a:t>
            </a:r>
            <a:r>
              <a:rPr lang="en-US" dirty="0"/>
              <a:t>: </a:t>
            </a:r>
            <a:r>
              <a:rPr lang="en-US" dirty="0" smtClean="0"/>
              <a:t>pre-production merit</a:t>
            </a:r>
            <a:r>
              <a:rPr lang="en-US" dirty="0"/>
              <a:t/>
            </a:r>
            <a:br>
              <a:rPr lang="en-US" dirty="0"/>
            </a:br>
            <a:r>
              <a:rPr lang="en-US" dirty="0"/>
              <a:t> </a:t>
            </a:r>
            <a:br>
              <a:rPr lang="en-US" dirty="0"/>
            </a:br>
            <a:r>
              <a:rPr lang="en-US" dirty="0" smtClean="0"/>
              <a:t> </a:t>
            </a:r>
          </a:p>
        </p:txBody>
      </p:sp>
      <p:sp>
        <p:nvSpPr>
          <p:cNvPr id="7" name="Slide Number Placeholder 6"/>
          <p:cNvSpPr>
            <a:spLocks noGrp="1"/>
          </p:cNvSpPr>
          <p:nvPr>
            <p:ph type="sldNum" sz="quarter" idx="12"/>
          </p:nvPr>
        </p:nvSpPr>
        <p:spPr/>
        <p:txBody>
          <a:bodyPr/>
          <a:lstStyle/>
          <a:p>
            <a:fld id="{8B74F74A-7BF3-1C41-9DD5-AD56B693B424}" type="slidenum">
              <a:rPr lang="en-US" smtClean="0"/>
              <a:t>25</a:t>
            </a:fld>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9140" y="2835442"/>
            <a:ext cx="4937760" cy="174605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9140" y="4747246"/>
            <a:ext cx="4937760" cy="1928078"/>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16040" y="3375646"/>
            <a:ext cx="5228450" cy="2743200"/>
          </a:xfrm>
          <a:prstGeom prst="rect">
            <a:avLst/>
          </a:prstGeom>
        </p:spPr>
      </p:pic>
    </p:spTree>
    <p:extLst>
      <p:ext uri="{BB962C8B-B14F-4D97-AF65-F5344CB8AC3E}">
        <p14:creationId xmlns:p14="http://schemas.microsoft.com/office/powerpoint/2010/main" val="1689156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Funding: Enabler of production</a:t>
            </a:r>
            <a:r>
              <a:rPr lang="en-US" dirty="0"/>
              <a:t/>
            </a:r>
            <a:br>
              <a:rPr lang="en-US" dirty="0"/>
            </a:br>
            <a:r>
              <a:rPr lang="en-US" dirty="0"/>
              <a:t> </a:t>
            </a:r>
            <a:br>
              <a:rPr lang="en-US" dirty="0"/>
            </a:br>
            <a:r>
              <a:rPr lang="en-US" dirty="0" smtClean="0"/>
              <a:t> </a:t>
            </a:r>
          </a:p>
        </p:txBody>
      </p:sp>
      <p:sp>
        <p:nvSpPr>
          <p:cNvPr id="7" name="Slide Number Placeholder 6"/>
          <p:cNvSpPr>
            <a:spLocks noGrp="1"/>
          </p:cNvSpPr>
          <p:nvPr>
            <p:ph type="sldNum" sz="quarter" idx="12"/>
          </p:nvPr>
        </p:nvSpPr>
        <p:spPr/>
        <p:txBody>
          <a:bodyPr/>
          <a:lstStyle/>
          <a:p>
            <a:fld id="{8B74F74A-7BF3-1C41-9DD5-AD56B693B424}" type="slidenum">
              <a:rPr lang="en-US" smtClean="0"/>
              <a:t>26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400" y="2833969"/>
            <a:ext cx="7315200" cy="3887506"/>
          </a:xfrm>
          <a:prstGeom prst="rect">
            <a:avLst/>
          </a:prstGeom>
        </p:spPr>
      </p:pic>
    </p:spTree>
    <p:extLst>
      <p:ext uri="{BB962C8B-B14F-4D97-AF65-F5344CB8AC3E}">
        <p14:creationId xmlns:p14="http://schemas.microsoft.com/office/powerpoint/2010/main" val="1864619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College Plot</a:t>
            </a:r>
            <a:endParaRPr lang="en-US" dirty="0"/>
          </a:p>
        </p:txBody>
      </p:sp>
      <p:sp>
        <p:nvSpPr>
          <p:cNvPr id="3" name="Content Placeholder 2"/>
          <p:cNvSpPr>
            <a:spLocks noGrp="1"/>
          </p:cNvSpPr>
          <p:nvPr>
            <p:ph idx="1"/>
          </p:nvPr>
        </p:nvSpPr>
        <p:spPr/>
        <p:txBody>
          <a:bodyPr/>
          <a:lstStyle/>
          <a:p>
            <a:r>
              <a:rPr lang="en-US" dirty="0"/>
              <a:t>Natural Sciences and Mathematics, University of </a:t>
            </a:r>
            <a:r>
              <a:rPr lang="en-US" dirty="0" smtClean="0"/>
              <a:t>Houston</a:t>
            </a:r>
          </a:p>
          <a:p>
            <a:pPr lvl="1"/>
            <a:r>
              <a:rPr lang="en-US" dirty="0" smtClean="0"/>
              <a:t>Impact, Prestige</a:t>
            </a:r>
          </a:p>
        </p:txBody>
      </p:sp>
      <p:sp>
        <p:nvSpPr>
          <p:cNvPr id="7" name="Slide Number Placeholder 6"/>
          <p:cNvSpPr>
            <a:spLocks noGrp="1"/>
          </p:cNvSpPr>
          <p:nvPr>
            <p:ph type="sldNum" sz="quarter" idx="12"/>
          </p:nvPr>
        </p:nvSpPr>
        <p:spPr/>
        <p:txBody>
          <a:bodyPr/>
          <a:lstStyle/>
          <a:p>
            <a:fld id="{8B74F74A-7BF3-1C41-9DD5-AD56B693B424}" type="slidenum">
              <a:rPr lang="en-US" smtClean="0"/>
              <a:t>27</a:t>
            </a:fld>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8077" y="4787213"/>
            <a:ext cx="5533991" cy="1934262"/>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08077" y="2754073"/>
            <a:ext cx="4170382" cy="1934262"/>
          </a:xfrm>
          <a:prstGeom prst="rect">
            <a:avLst/>
          </a:prstGeom>
        </p:spPr>
      </p:pic>
    </p:spTree>
    <p:extLst>
      <p:ext uri="{BB962C8B-B14F-4D97-AF65-F5344CB8AC3E}">
        <p14:creationId xmlns:p14="http://schemas.microsoft.com/office/powerpoint/2010/main" val="1138727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
        <p:nvSpPr>
          <p:cNvPr id="5" name="Slide Number Placeholder 4"/>
          <p:cNvSpPr>
            <a:spLocks noGrp="1"/>
          </p:cNvSpPr>
          <p:nvPr>
            <p:ph type="sldNum" sz="quarter" idx="12"/>
          </p:nvPr>
        </p:nvSpPr>
        <p:spPr/>
        <p:txBody>
          <a:bodyPr/>
          <a:lstStyle/>
          <a:p>
            <a:fld id="{8B74F74A-7BF3-1C41-9DD5-AD56B693B424}" type="slidenum">
              <a:rPr lang="en-US" smtClean="0"/>
              <a:t>28</a:t>
            </a:fld>
            <a:endParaRPr lang="en-US"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29</a:t>
            </a:fld>
            <a:endParaRPr lang="en-US" dirty="0"/>
          </a:p>
        </p:txBody>
      </p:sp>
      <p:sp>
        <p:nvSpPr>
          <p:cNvPr id="3" name="Content Placeholder 2"/>
          <p:cNvSpPr>
            <a:spLocks noGrp="1"/>
          </p:cNvSpPr>
          <p:nvPr>
            <p:ph idx="1"/>
          </p:nvPr>
        </p:nvSpPr>
        <p:spPr/>
        <p:txBody>
          <a:bodyPr>
            <a:normAutofit/>
          </a:bodyPr>
          <a:lstStyle/>
          <a:p>
            <a:r>
              <a:rPr lang="en-US" sz="2400" dirty="0" smtClean="0"/>
              <a:t>Impact – Citations from Google Scholar</a:t>
            </a:r>
          </a:p>
          <a:p>
            <a:endParaRPr lang="en-US" sz="2400" dirty="0" smtClean="0"/>
          </a:p>
          <a:p>
            <a:r>
              <a:rPr lang="en-US" sz="2400" dirty="0" smtClean="0"/>
              <a:t>Prestige – Impact Factor </a:t>
            </a:r>
            <a:r>
              <a:rPr lang="en-US" sz="2400" dirty="0"/>
              <a:t>from </a:t>
            </a:r>
            <a:r>
              <a:rPr lang="en-US" sz="2400" dirty="0" smtClean="0"/>
              <a:t>Thomson Reuters</a:t>
            </a:r>
          </a:p>
          <a:p>
            <a:pPr lvl="1"/>
            <a:endParaRPr lang="en-US" sz="2000" dirty="0" smtClean="0"/>
          </a:p>
          <a:p>
            <a:pPr lvl="1"/>
            <a:endParaRPr lang="en-US" sz="2000" dirty="0" smtClean="0"/>
          </a:p>
          <a:p>
            <a:r>
              <a:rPr lang="en-US" sz="2400" dirty="0" smtClean="0"/>
              <a:t>Funding – NSF/NIH/NASA from Government </a:t>
            </a:r>
          </a:p>
          <a:p>
            <a:pPr lvl="1"/>
            <a:r>
              <a:rPr lang="en-US" sz="1800" dirty="0" smtClean="0"/>
              <a:t>NSF</a:t>
            </a:r>
            <a:r>
              <a:rPr lang="en-US" sz="1800" dirty="0"/>
              <a:t>: FY 1985 - FY 2013 (29 years, 312,311 rows, 10,769/year)</a:t>
            </a:r>
          </a:p>
          <a:p>
            <a:pPr lvl="1"/>
            <a:r>
              <a:rPr lang="en-US" sz="1800" dirty="0"/>
              <a:t>NIH: FY 2000 - FY 2013 (14 years, 777,657 rows, 55,456/year)</a:t>
            </a:r>
          </a:p>
          <a:p>
            <a:pPr lvl="1"/>
            <a:r>
              <a:rPr lang="en-US" sz="1800" dirty="0"/>
              <a:t>NASA: FY 2007 - FY 2015 (9 years, 16,670 rows, 1,852/year</a:t>
            </a:r>
            <a:r>
              <a:rPr lang="en-US" sz="1800" dirty="0" smtClean="0"/>
              <a:t>)</a:t>
            </a:r>
            <a:endParaRPr lang="en-US" dirty="0" smtClean="0"/>
          </a:p>
        </p:txBody>
      </p:sp>
      <p:grpSp>
        <p:nvGrpSpPr>
          <p:cNvPr id="15" name="Group 14"/>
          <p:cNvGrpSpPr/>
          <p:nvPr/>
        </p:nvGrpSpPr>
        <p:grpSpPr>
          <a:xfrm>
            <a:off x="1356221" y="5360497"/>
            <a:ext cx="8360507" cy="906160"/>
            <a:chOff x="1341472" y="5262170"/>
            <a:chExt cx="8360507" cy="906160"/>
          </a:xfrm>
        </p:grpSpPr>
        <p:pic>
          <p:nvPicPr>
            <p:cNvPr id="9" name="Picture 8"/>
            <p:cNvPicPr>
              <a:picLocks noChangeAspect="1"/>
            </p:cNvPicPr>
            <p:nvPr/>
          </p:nvPicPr>
          <p:blipFill>
            <a:blip r:embed="rId3"/>
            <a:stretch>
              <a:fillRect/>
            </a:stretch>
          </p:blipFill>
          <p:spPr>
            <a:xfrm>
              <a:off x="1341472" y="5405948"/>
              <a:ext cx="3201277" cy="618604"/>
            </a:xfrm>
            <a:prstGeom prst="rect">
              <a:avLst/>
            </a:prstGeom>
          </p:spPr>
        </p:pic>
        <p:grpSp>
          <p:nvGrpSpPr>
            <p:cNvPr id="13" name="Group 12"/>
            <p:cNvGrpSpPr/>
            <p:nvPr/>
          </p:nvGrpSpPr>
          <p:grpSpPr>
            <a:xfrm>
              <a:off x="4795142" y="5445711"/>
              <a:ext cx="2442186" cy="539078"/>
              <a:chOff x="4249554" y="5473700"/>
              <a:chExt cx="3797300" cy="838200"/>
            </a:xfrm>
          </p:grpSpPr>
          <p:pic>
            <p:nvPicPr>
              <p:cNvPr id="11" name="Picture 10"/>
              <p:cNvPicPr>
                <a:picLocks noChangeAspect="1"/>
              </p:cNvPicPr>
              <p:nvPr/>
            </p:nvPicPr>
            <p:blipFill>
              <a:blip r:embed="rId4"/>
              <a:stretch>
                <a:fillRect/>
              </a:stretch>
            </p:blipFill>
            <p:spPr>
              <a:xfrm>
                <a:off x="4249554" y="5473700"/>
                <a:ext cx="1282701" cy="838200"/>
              </a:xfrm>
              <a:prstGeom prst="rect">
                <a:avLst/>
              </a:prstGeom>
            </p:spPr>
          </p:pic>
          <p:pic>
            <p:nvPicPr>
              <p:cNvPr id="12" name="Picture 11"/>
              <p:cNvPicPr>
                <a:picLocks noChangeAspect="1"/>
              </p:cNvPicPr>
              <p:nvPr/>
            </p:nvPicPr>
            <p:blipFill>
              <a:blip r:embed="rId5"/>
              <a:stretch>
                <a:fillRect/>
              </a:stretch>
            </p:blipFill>
            <p:spPr>
              <a:xfrm>
                <a:off x="5544954" y="5695949"/>
                <a:ext cx="2501900" cy="393700"/>
              </a:xfrm>
              <a:prstGeom prst="rect">
                <a:avLst/>
              </a:prstGeom>
            </p:spPr>
          </p:pic>
        </p:grpSp>
        <p:pic>
          <p:nvPicPr>
            <p:cNvPr id="14" name="Picture 1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489722" y="5262170"/>
              <a:ext cx="2212257" cy="906160"/>
            </a:xfrm>
            <a:prstGeom prst="rect">
              <a:avLst/>
            </a:prstGeom>
          </p:spPr>
        </p:pic>
      </p:grpSp>
      <p:grpSp>
        <p:nvGrpSpPr>
          <p:cNvPr id="17" name="Group 16"/>
          <p:cNvGrpSpPr/>
          <p:nvPr/>
        </p:nvGrpSpPr>
        <p:grpSpPr>
          <a:xfrm>
            <a:off x="6600591" y="1474385"/>
            <a:ext cx="4769902" cy="1478593"/>
            <a:chOff x="6236900" y="1412091"/>
            <a:chExt cx="4769902" cy="1478593"/>
          </a:xfrm>
        </p:grpSpPr>
        <p:pic>
          <p:nvPicPr>
            <p:cNvPr id="8" name="Picture 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816644" y="1412091"/>
              <a:ext cx="3190158" cy="1478593"/>
            </a:xfrm>
            <a:prstGeom prst="rect">
              <a:avLst/>
            </a:prstGeom>
          </p:spPr>
        </p:pic>
        <p:pic>
          <p:nvPicPr>
            <p:cNvPr id="16" name="Picture 1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236900" y="1421026"/>
              <a:ext cx="1513459" cy="568820"/>
            </a:xfrm>
            <a:prstGeom prst="rect">
              <a:avLst/>
            </a:prstGeom>
          </p:spPr>
        </p:pic>
      </p:grpSp>
      <p:grpSp>
        <p:nvGrpSpPr>
          <p:cNvPr id="19" name="Group 18"/>
          <p:cNvGrpSpPr/>
          <p:nvPr/>
        </p:nvGrpSpPr>
        <p:grpSpPr>
          <a:xfrm>
            <a:off x="4809891" y="2903201"/>
            <a:ext cx="7050680" cy="2095844"/>
            <a:chOff x="4809891" y="2829655"/>
            <a:chExt cx="7050680" cy="2095844"/>
          </a:xfrm>
        </p:grpSpPr>
        <p:pic>
          <p:nvPicPr>
            <p:cNvPr id="7" name="Picture 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63642" y="3039495"/>
              <a:ext cx="3696929" cy="1886004"/>
            </a:xfrm>
            <a:prstGeom prst="rect">
              <a:avLst/>
            </a:prstGeom>
          </p:spPr>
        </p:pic>
        <p:pic>
          <p:nvPicPr>
            <p:cNvPr id="18" name="Picture 1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809891" y="2829655"/>
              <a:ext cx="3581400" cy="1051392"/>
            </a:xfrm>
            <a:prstGeom prst="rect">
              <a:avLst/>
            </a:prstGeom>
          </p:spPr>
        </p:pic>
      </p:grpSp>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blinds(horizontal)">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pPr>
            <a:r>
              <a:rPr lang="en-US" sz="3600" dirty="0" smtClean="0"/>
              <a:t>Facilitate  intuition</a:t>
            </a:r>
          </a:p>
          <a:p>
            <a:pPr lvl="1">
              <a:lnSpc>
                <a:spcPct val="150000"/>
              </a:lnSpc>
            </a:pPr>
            <a:r>
              <a:rPr lang="en-US" sz="3600" dirty="0" smtClean="0"/>
              <a:t>Support qualitative analysis</a:t>
            </a:r>
          </a:p>
        </p:txBody>
      </p:sp>
      <p:sp>
        <p:nvSpPr>
          <p:cNvPr id="6" name="Slide Number Placeholder 5"/>
          <p:cNvSpPr>
            <a:spLocks noGrp="1"/>
          </p:cNvSpPr>
          <p:nvPr>
            <p:ph type="sldNum" sz="quarter" idx="12"/>
          </p:nvPr>
        </p:nvSpPr>
        <p:spPr/>
        <p:txBody>
          <a:bodyPr/>
          <a:lstStyle/>
          <a:p>
            <a:fld id="{8B74F74A-7BF3-1C41-9DD5-AD56B693B424}" type="slidenum">
              <a:rPr lang="en-US" smtClean="0"/>
              <a:t>3</a:t>
            </a:fld>
            <a:endParaRPr lang="en-US" dirty="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30</a:t>
            </a:fld>
            <a:endParaRPr lang="en-US" dirty="0"/>
          </a:p>
        </p:txBody>
      </p:sp>
      <p:grpSp>
        <p:nvGrpSpPr>
          <p:cNvPr id="5" name="Group 4"/>
          <p:cNvGrpSpPr/>
          <p:nvPr/>
        </p:nvGrpSpPr>
        <p:grpSpPr>
          <a:xfrm>
            <a:off x="1618917" y="1567369"/>
            <a:ext cx="8954166" cy="5036719"/>
            <a:chOff x="1618917" y="1567369"/>
            <a:chExt cx="8954166" cy="5036719"/>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18917" y="1567369"/>
              <a:ext cx="8954166" cy="5036719"/>
            </a:xfrm>
            <a:prstGeom prst="rect">
              <a:avLst/>
            </a:prstGeom>
          </p:spPr>
        </p:pic>
        <p:sp>
          <p:nvSpPr>
            <p:cNvPr id="3" name="TextBox 2"/>
            <p:cNvSpPr txBox="1"/>
            <p:nvPr/>
          </p:nvSpPr>
          <p:spPr>
            <a:xfrm>
              <a:off x="6793487" y="5099322"/>
              <a:ext cx="797013" cy="415498"/>
            </a:xfrm>
            <a:prstGeom prst="rect">
              <a:avLst/>
            </a:prstGeom>
            <a:solidFill>
              <a:schemeClr val="tx1"/>
            </a:solidFill>
          </p:spPr>
          <p:txBody>
            <a:bodyPr wrap="none" rtlCol="0">
              <a:spAutoFit/>
            </a:bodyPr>
            <a:lstStyle/>
            <a:p>
              <a:r>
                <a:rPr lang="en-US" sz="700" dirty="0" smtClean="0">
                  <a:solidFill>
                    <a:sysClr val="windowText" lastClr="000000"/>
                  </a:solidFill>
                </a:rPr>
                <a:t>Authors</a:t>
              </a:r>
            </a:p>
            <a:p>
              <a:r>
                <a:rPr lang="en-US" sz="700" dirty="0" smtClean="0">
                  <a:solidFill>
                    <a:sysClr val="windowText" lastClr="000000"/>
                  </a:solidFill>
                </a:rPr>
                <a:t>Impact Factor</a:t>
              </a:r>
            </a:p>
            <a:p>
              <a:r>
                <a:rPr lang="en-US" sz="700" dirty="0" smtClean="0">
                  <a:solidFill>
                    <a:sysClr val="windowText" lastClr="000000"/>
                  </a:solidFill>
                </a:rPr>
                <a:t>NSF, NIH, NASA</a:t>
              </a:r>
            </a:p>
          </p:txBody>
        </p:sp>
      </p:grpSp>
      <p:grpSp>
        <p:nvGrpSpPr>
          <p:cNvPr id="13" name="Group 12"/>
          <p:cNvGrpSpPr/>
          <p:nvPr/>
        </p:nvGrpSpPr>
        <p:grpSpPr>
          <a:xfrm>
            <a:off x="7752284" y="1772060"/>
            <a:ext cx="2862322" cy="2632672"/>
            <a:chOff x="7752284" y="1772060"/>
            <a:chExt cx="2862322" cy="2632672"/>
          </a:xfrm>
        </p:grpSpPr>
        <p:sp>
          <p:nvSpPr>
            <p:cNvPr id="11" name="Rectangle 10"/>
            <p:cNvSpPr/>
            <p:nvPr/>
          </p:nvSpPr>
          <p:spPr>
            <a:xfrm>
              <a:off x="7939668" y="2141034"/>
              <a:ext cx="2375210" cy="226369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TextBox 11"/>
            <p:cNvSpPr txBox="1"/>
            <p:nvPr/>
          </p:nvSpPr>
          <p:spPr>
            <a:xfrm>
              <a:off x="7752284" y="1772060"/>
              <a:ext cx="2862322" cy="369332"/>
            </a:xfrm>
            <a:prstGeom prst="rect">
              <a:avLst/>
            </a:prstGeom>
            <a:noFill/>
          </p:spPr>
          <p:txBody>
            <a:bodyPr wrap="none" rtlCol="0">
              <a:spAutoFit/>
            </a:bodyPr>
            <a:lstStyle/>
            <a:p>
              <a:r>
                <a:rPr lang="en-US" dirty="0" smtClean="0">
                  <a:solidFill>
                    <a:srgbClr val="FF0000"/>
                  </a:solidFill>
                </a:rPr>
                <a:t>Dynamic data – </a:t>
              </a:r>
              <a:r>
                <a:rPr lang="en-US" smtClean="0">
                  <a:solidFill>
                    <a:srgbClr val="FF0000"/>
                  </a:solidFill>
                </a:rPr>
                <a:t>On Demand</a:t>
              </a:r>
              <a:endParaRPr lang="en-US" dirty="0">
                <a:solidFill>
                  <a:srgbClr val="FF0000"/>
                </a:solidFill>
              </a:endParaRPr>
            </a:p>
          </p:txBody>
        </p:sp>
      </p:grpSp>
      <p:grpSp>
        <p:nvGrpSpPr>
          <p:cNvPr id="14" name="Group 13"/>
          <p:cNvGrpSpPr/>
          <p:nvPr/>
        </p:nvGrpSpPr>
        <p:grpSpPr>
          <a:xfrm>
            <a:off x="4848714" y="4589398"/>
            <a:ext cx="4427707" cy="1720959"/>
            <a:chOff x="7939668" y="2141034"/>
            <a:chExt cx="3573414" cy="2384146"/>
          </a:xfrm>
        </p:grpSpPr>
        <p:sp>
          <p:nvSpPr>
            <p:cNvPr id="15" name="Rectangle 14"/>
            <p:cNvSpPr/>
            <p:nvPr/>
          </p:nvSpPr>
          <p:spPr>
            <a:xfrm>
              <a:off x="7939668" y="2141034"/>
              <a:ext cx="2375210" cy="226369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10283017" y="4013523"/>
              <a:ext cx="1230065" cy="511657"/>
            </a:xfrm>
            <a:prstGeom prst="rect">
              <a:avLst/>
            </a:prstGeom>
            <a:noFill/>
          </p:spPr>
          <p:txBody>
            <a:bodyPr wrap="none" rtlCol="0">
              <a:spAutoFit/>
            </a:bodyPr>
            <a:lstStyle/>
            <a:p>
              <a:r>
                <a:rPr lang="en-US" dirty="0" smtClean="0">
                  <a:solidFill>
                    <a:srgbClr val="FF0000"/>
                  </a:solidFill>
                </a:rPr>
                <a:t>Yearly Update</a:t>
              </a:r>
              <a:endParaRPr lang="en-US" dirty="0">
                <a:solidFill>
                  <a:srgbClr val="FF0000"/>
                </a:solidFill>
              </a:endParaRPr>
            </a:p>
          </p:txBody>
        </p:sp>
      </p:grpSp>
    </p:spTree>
    <p:extLst>
      <p:ext uri="{BB962C8B-B14F-4D97-AF65-F5344CB8AC3E}">
        <p14:creationId xmlns:p14="http://schemas.microsoft.com/office/powerpoint/2010/main" val="135043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0" indent="0">
              <a:lnSpc>
                <a:spcPct val="100000"/>
              </a:lnSpc>
              <a:buNone/>
            </a:pPr>
            <a:r>
              <a:rPr lang="en-US" dirty="0" smtClean="0"/>
              <a:t>1. Within a Google Scholar profile</a:t>
            </a:r>
            <a:endParaRPr lang="en-US" dirty="0"/>
          </a:p>
          <a:p>
            <a:pPr marL="677862" lvl="1" indent="-457200">
              <a:lnSpc>
                <a:spcPct val="100000"/>
              </a:lnSpc>
            </a:pPr>
            <a:r>
              <a:rPr lang="en-US" sz="2000" dirty="0"/>
              <a:t>Ioannis T </a:t>
            </a:r>
            <a:r>
              <a:rPr lang="en-US" sz="2000" dirty="0" smtClean="0"/>
              <a:t>Pavlidis</a:t>
            </a:r>
          </a:p>
          <a:p>
            <a:pPr marL="677862" lvl="1" indent="-457200">
              <a:lnSpc>
                <a:spcPct val="100000"/>
              </a:lnSpc>
            </a:pPr>
            <a:r>
              <a:rPr lang="en-US" sz="2000" dirty="0" smtClean="0"/>
              <a:t>IT Pavlidis</a:t>
            </a:r>
          </a:p>
          <a:p>
            <a:pPr marL="677862" lvl="1" indent="-457200">
              <a:lnSpc>
                <a:spcPct val="100000"/>
              </a:lnSpc>
            </a:pPr>
            <a:r>
              <a:rPr lang="en-US" sz="2000" dirty="0" smtClean="0"/>
              <a:t>I Pavlidis</a:t>
            </a:r>
          </a:p>
          <a:p>
            <a:pPr marL="677862" lvl="1" indent="-457200">
              <a:lnSpc>
                <a:spcPct val="100000"/>
              </a:lnSpc>
            </a:pPr>
            <a:r>
              <a:rPr lang="en-US" sz="2000" dirty="0" smtClean="0"/>
              <a:t>Ioannis Pavlidis</a:t>
            </a:r>
            <a:endParaRPr lang="en-US" sz="2800" dirty="0" smtClean="0"/>
          </a:p>
        </p:txBody>
      </p:sp>
      <p:sp>
        <p:nvSpPr>
          <p:cNvPr id="9" name="Slide Number Placeholder 8"/>
          <p:cNvSpPr>
            <a:spLocks noGrp="1"/>
          </p:cNvSpPr>
          <p:nvPr>
            <p:ph type="sldNum" sz="quarter" idx="12"/>
          </p:nvPr>
        </p:nvSpPr>
        <p:spPr/>
        <p:txBody>
          <a:bodyPr/>
          <a:lstStyle/>
          <a:p>
            <a:fld id="{8B74F74A-7BF3-1C41-9DD5-AD56B693B424}" type="slidenum">
              <a:rPr lang="en-US" smtClean="0"/>
              <a:t>31</a:t>
            </a:fld>
            <a:endParaRPr lang="en-US" dirty="0"/>
          </a:p>
        </p:txBody>
      </p:sp>
      <p:grpSp>
        <p:nvGrpSpPr>
          <p:cNvPr id="16" name="Group 15"/>
          <p:cNvGrpSpPr/>
          <p:nvPr/>
        </p:nvGrpSpPr>
        <p:grpSpPr>
          <a:xfrm>
            <a:off x="4403348" y="2997289"/>
            <a:ext cx="2084594" cy="800219"/>
            <a:chOff x="4284122" y="2711446"/>
            <a:chExt cx="2084594" cy="800219"/>
          </a:xfrm>
        </p:grpSpPr>
        <p:cxnSp>
          <p:nvCxnSpPr>
            <p:cNvPr id="10" name="Straight Arrow Connector 9"/>
            <p:cNvCxnSpPr/>
            <p:nvPr/>
          </p:nvCxnSpPr>
          <p:spPr>
            <a:xfrm>
              <a:off x="4411579" y="3114028"/>
              <a:ext cx="1957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84122" y="2711446"/>
              <a:ext cx="1896673" cy="800219"/>
            </a:xfrm>
            <a:prstGeom prst="rect">
              <a:avLst/>
            </a:prstGeom>
            <a:noFill/>
          </p:spPr>
          <p:txBody>
            <a:bodyPr wrap="none" rtlCol="0">
              <a:spAutoFit/>
            </a:bodyPr>
            <a:lstStyle/>
            <a:p>
              <a:r>
                <a:rPr lang="en-US" dirty="0" smtClean="0"/>
                <a:t>I Pavlidis</a:t>
              </a:r>
            </a:p>
            <a:p>
              <a:endParaRPr lang="en-US" sz="1400" dirty="0" smtClean="0"/>
            </a:p>
            <a:p>
              <a:r>
                <a:rPr lang="en-US" sz="1400" dirty="0" smtClean="0"/>
                <a:t>First Initial + </a:t>
              </a:r>
              <a:r>
                <a:rPr lang="en-US" sz="1400" dirty="0" err="1" smtClean="0"/>
                <a:t>Lastname</a:t>
              </a:r>
              <a:endParaRPr lang="en-US" sz="1400" dirty="0"/>
            </a:p>
          </p:txBody>
        </p:sp>
      </p:gr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15398" y="2703649"/>
            <a:ext cx="5184671" cy="231974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66269" y="3998456"/>
            <a:ext cx="4684866" cy="1774698"/>
          </a:xfrm>
          <a:prstGeom prst="rect">
            <a:avLst/>
          </a:prstGeom>
        </p:spPr>
      </p:pic>
      <p:sp>
        <p:nvSpPr>
          <p:cNvPr id="5" name="Rectangle 4"/>
          <p:cNvSpPr/>
          <p:nvPr/>
        </p:nvSpPr>
        <p:spPr>
          <a:xfrm>
            <a:off x="1847850" y="4238625"/>
            <a:ext cx="641350" cy="159348"/>
          </a:xfrm>
          <a:prstGeom prst="rect">
            <a:avLst/>
          </a:prstGeom>
          <a:solidFill>
            <a:srgbClr val="0082F7">
              <a:alpha val="5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847850" y="4839090"/>
            <a:ext cx="652639" cy="161535"/>
          </a:xfrm>
          <a:prstGeom prst="rect">
            <a:avLst/>
          </a:prstGeom>
          <a:solidFill>
            <a:srgbClr val="0082F7">
              <a:alpha val="5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par>
                                <p:cTn id="38" presetID="3" presetClass="entr" presetSubtype="1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linds(horizontal)">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0" indent="0">
              <a:lnSpc>
                <a:spcPct val="100000"/>
              </a:lnSpc>
              <a:buNone/>
            </a:pPr>
            <a:r>
              <a:rPr lang="en-US" dirty="0" smtClean="0"/>
              <a:t>2</a:t>
            </a:r>
            <a:r>
              <a:rPr lang="en-US" dirty="0"/>
              <a:t>. Matching Google Scholar name with Funding </a:t>
            </a:r>
            <a:r>
              <a:rPr lang="en-US" dirty="0" smtClean="0"/>
              <a:t>name</a:t>
            </a:r>
          </a:p>
          <a:p>
            <a:pPr>
              <a:lnSpc>
                <a:spcPct val="100000"/>
              </a:lnSpc>
            </a:pPr>
            <a:r>
              <a:rPr lang="en-US" dirty="0" smtClean="0"/>
              <a:t>Funding dataset</a:t>
            </a:r>
          </a:p>
          <a:p>
            <a:pPr lvl="1">
              <a:lnSpc>
                <a:spcPct val="100000"/>
              </a:lnSpc>
            </a:pPr>
            <a:r>
              <a:rPr lang="en-US" sz="2800" dirty="0" smtClean="0"/>
              <a:t>Remove </a:t>
            </a:r>
            <a:r>
              <a:rPr lang="en-US" sz="2800" dirty="0" smtClean="0"/>
              <a:t>Jr., </a:t>
            </a:r>
            <a:r>
              <a:rPr lang="en-US" sz="2800" dirty="0" smtClean="0"/>
              <a:t>III, PhD, Dr., and so on</a:t>
            </a:r>
          </a:p>
        </p:txBody>
      </p:sp>
      <p:grpSp>
        <p:nvGrpSpPr>
          <p:cNvPr id="6" name="Group 5"/>
          <p:cNvGrpSpPr>
            <a:grpSpLocks noChangeAspect="1"/>
          </p:cNvGrpSpPr>
          <p:nvPr/>
        </p:nvGrpSpPr>
        <p:grpSpPr>
          <a:xfrm>
            <a:off x="7591680" y="4079170"/>
            <a:ext cx="4172993" cy="2121935"/>
            <a:chOff x="1710237" y="2257163"/>
            <a:chExt cx="9053326" cy="430989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B74F74A-7BF3-1C41-9DD5-AD56B693B424}" type="slidenum">
              <a:rPr lang="en-US" smtClean="0"/>
              <a:t>32</a:t>
            </a:fld>
            <a:endParaRPr lang="en-US" dirty="0"/>
          </a:p>
        </p:txBody>
      </p:sp>
      <p:sp>
        <p:nvSpPr>
          <p:cNvPr id="7" name="TextBox 6"/>
          <p:cNvSpPr txBox="1"/>
          <p:nvPr/>
        </p:nvSpPr>
        <p:spPr>
          <a:xfrm>
            <a:off x="996003" y="4512365"/>
            <a:ext cx="2556534" cy="523220"/>
          </a:xfrm>
          <a:prstGeom prst="rect">
            <a:avLst/>
          </a:prstGeom>
          <a:noFill/>
        </p:spPr>
        <p:txBody>
          <a:bodyPr wrap="none" rtlCol="0">
            <a:spAutoFit/>
          </a:bodyPr>
          <a:lstStyle/>
          <a:p>
            <a:r>
              <a:rPr lang="en-US" sz="2800" dirty="0" smtClean="0"/>
              <a:t>Daniel M. </a:t>
            </a:r>
            <a:r>
              <a:rPr lang="en-US" sz="2800" u="sng" dirty="0" smtClean="0">
                <a:solidFill>
                  <a:srgbClr val="00B0F0"/>
                </a:solidFill>
              </a:rPr>
              <a:t>Smith</a:t>
            </a:r>
            <a:endParaRPr lang="en-US" sz="2800" u="sng" dirty="0">
              <a:solidFill>
                <a:srgbClr val="00B0F0"/>
              </a:solidFill>
            </a:endParaRPr>
          </a:p>
        </p:txBody>
      </p:sp>
      <p:sp>
        <p:nvSpPr>
          <p:cNvPr id="15" name="TextBox 14"/>
          <p:cNvSpPr txBox="1"/>
          <p:nvPr/>
        </p:nvSpPr>
        <p:spPr>
          <a:xfrm>
            <a:off x="4093936" y="4512365"/>
            <a:ext cx="3330784" cy="523220"/>
          </a:xfrm>
          <a:prstGeom prst="rect">
            <a:avLst/>
          </a:prstGeom>
          <a:noFill/>
        </p:spPr>
        <p:txBody>
          <a:bodyPr wrap="none" rtlCol="0">
            <a:spAutoFit/>
          </a:bodyPr>
          <a:lstStyle/>
          <a:p>
            <a:r>
              <a:rPr lang="en-US" sz="2800" dirty="0" smtClean="0"/>
              <a:t>Daniel Michael </a:t>
            </a:r>
            <a:r>
              <a:rPr lang="en-US" sz="2800" u="sng" dirty="0" smtClean="0">
                <a:solidFill>
                  <a:srgbClr val="00B0F0"/>
                </a:solidFill>
              </a:rPr>
              <a:t>Smith</a:t>
            </a:r>
            <a:endParaRPr lang="en-US" sz="2800" u="sng" dirty="0">
              <a:solidFill>
                <a:srgbClr val="00B0F0"/>
              </a:solidFill>
            </a:endParaRPr>
          </a:p>
        </p:txBody>
      </p:sp>
      <p:sp>
        <p:nvSpPr>
          <p:cNvPr id="17" name="TextBox 16"/>
          <p:cNvSpPr txBox="1"/>
          <p:nvPr/>
        </p:nvSpPr>
        <p:spPr>
          <a:xfrm>
            <a:off x="1348614" y="5339028"/>
            <a:ext cx="1686680" cy="461665"/>
          </a:xfrm>
          <a:prstGeom prst="rect">
            <a:avLst/>
          </a:prstGeom>
          <a:noFill/>
        </p:spPr>
        <p:txBody>
          <a:bodyPr wrap="none" rtlCol="0">
            <a:spAutoFit/>
          </a:bodyPr>
          <a:lstStyle/>
          <a:p>
            <a:r>
              <a:rPr lang="en-US" sz="2400" u="sng" dirty="0" smtClean="0">
                <a:solidFill>
                  <a:srgbClr val="00B0F0"/>
                </a:solidFill>
              </a:rPr>
              <a:t>M %</a:t>
            </a:r>
            <a:r>
              <a:rPr lang="en-US" sz="2400" dirty="0" smtClean="0"/>
              <a:t> </a:t>
            </a:r>
            <a:r>
              <a:rPr lang="en-US" sz="2400" dirty="0"/>
              <a:t>Daniel </a:t>
            </a:r>
          </a:p>
        </p:txBody>
      </p:sp>
      <p:sp>
        <p:nvSpPr>
          <p:cNvPr id="18" name="TextBox 17"/>
          <p:cNvSpPr txBox="1"/>
          <p:nvPr/>
        </p:nvSpPr>
        <p:spPr>
          <a:xfrm>
            <a:off x="1340668" y="5760640"/>
            <a:ext cx="1625766" cy="461665"/>
          </a:xfrm>
          <a:prstGeom prst="rect">
            <a:avLst/>
          </a:prstGeom>
          <a:noFill/>
        </p:spPr>
        <p:txBody>
          <a:bodyPr wrap="none" rtlCol="0">
            <a:spAutoFit/>
          </a:bodyPr>
          <a:lstStyle/>
          <a:p>
            <a:r>
              <a:rPr lang="en-US" sz="2400" dirty="0"/>
              <a:t>Daniel </a:t>
            </a:r>
            <a:r>
              <a:rPr lang="en-US" sz="2400" u="sng" dirty="0" smtClean="0">
                <a:solidFill>
                  <a:srgbClr val="00B0F0"/>
                </a:solidFill>
              </a:rPr>
              <a:t>M %</a:t>
            </a:r>
            <a:endParaRPr lang="en-US" sz="2400" u="sng" dirty="0">
              <a:solidFill>
                <a:srgbClr val="00B0F0"/>
              </a:solidFill>
            </a:endParaRPr>
          </a:p>
        </p:txBody>
      </p:sp>
      <p:sp>
        <p:nvSpPr>
          <p:cNvPr id="19" name="TextBox 18"/>
          <p:cNvSpPr txBox="1"/>
          <p:nvPr/>
        </p:nvSpPr>
        <p:spPr>
          <a:xfrm>
            <a:off x="4488633" y="5379282"/>
            <a:ext cx="2063385" cy="461665"/>
          </a:xfrm>
          <a:prstGeom prst="rect">
            <a:avLst/>
          </a:prstGeom>
          <a:noFill/>
        </p:spPr>
        <p:txBody>
          <a:bodyPr wrap="none" rtlCol="0">
            <a:spAutoFit/>
          </a:bodyPr>
          <a:lstStyle/>
          <a:p>
            <a:r>
              <a:rPr lang="en-US" sz="2400" dirty="0"/>
              <a:t>Daniel </a:t>
            </a:r>
            <a:r>
              <a:rPr lang="en-US" sz="2400" dirty="0" smtClean="0"/>
              <a:t>Michael</a:t>
            </a:r>
          </a:p>
        </p:txBody>
      </p:sp>
      <p:sp>
        <p:nvSpPr>
          <p:cNvPr id="20" name="TextBox 19"/>
          <p:cNvSpPr txBox="1"/>
          <p:nvPr/>
        </p:nvSpPr>
        <p:spPr>
          <a:xfrm>
            <a:off x="4488633" y="5791531"/>
            <a:ext cx="2063385" cy="461665"/>
          </a:xfrm>
          <a:prstGeom prst="rect">
            <a:avLst/>
          </a:prstGeom>
          <a:noFill/>
        </p:spPr>
        <p:txBody>
          <a:bodyPr wrap="none" rtlCol="0">
            <a:spAutoFit/>
          </a:bodyPr>
          <a:lstStyle/>
          <a:p>
            <a:r>
              <a:rPr lang="en-US" sz="2400" dirty="0"/>
              <a:t>Daniel </a:t>
            </a:r>
            <a:r>
              <a:rPr lang="en-US" sz="2400" dirty="0" smtClean="0"/>
              <a:t>Michael</a:t>
            </a:r>
          </a:p>
        </p:txBody>
      </p:sp>
      <p:sp>
        <p:nvSpPr>
          <p:cNvPr id="12" name="Left Bracket 11"/>
          <p:cNvSpPr/>
          <p:nvPr/>
        </p:nvSpPr>
        <p:spPr>
          <a:xfrm rot="16200000">
            <a:off x="4779384" y="3142500"/>
            <a:ext cx="242528" cy="3857696"/>
          </a:xfrm>
          <a:prstGeom prst="leftBracket">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13" name="TextBox 12"/>
          <p:cNvSpPr txBox="1"/>
          <p:nvPr/>
        </p:nvSpPr>
        <p:spPr>
          <a:xfrm>
            <a:off x="1435991" y="4008096"/>
            <a:ext cx="1701107"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dirty="0" smtClean="0"/>
              <a:t>Google Profile</a:t>
            </a:r>
            <a:endParaRPr lang="en-US" sz="2000" dirty="0"/>
          </a:p>
        </p:txBody>
      </p:sp>
      <p:sp>
        <p:nvSpPr>
          <p:cNvPr id="21" name="TextBox 20"/>
          <p:cNvSpPr txBox="1"/>
          <p:nvPr/>
        </p:nvSpPr>
        <p:spPr>
          <a:xfrm>
            <a:off x="5043829" y="4008096"/>
            <a:ext cx="1050288"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smtClean="0"/>
              <a:t>Funding</a:t>
            </a:r>
            <a:endParaRPr lang="en-US" sz="2000"/>
          </a:p>
        </p:txBody>
      </p:sp>
    </p:spTree>
    <p:extLst>
      <p:ext uri="{BB962C8B-B14F-4D97-AF65-F5344CB8AC3E}">
        <p14:creationId xmlns:p14="http://schemas.microsoft.com/office/powerpoint/2010/main" val="1403249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par>
                                <p:cTn id="24" presetID="3" presetClass="entr" presetSubtype="10" fill="hold"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blinds(horizontal)">
                                      <p:cBhvr>
                                        <p:cTn id="26" dur="1000"/>
                                        <p:tgtEl>
                                          <p:spTgt spid="7">
                                            <p:txEl>
                                              <p:pRg st="0" end="0"/>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1000"/>
                                        <p:tgtEl>
                                          <p:spTgt spid="1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1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1000"/>
                                        <p:tgtEl>
                                          <p:spTgt spid="1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linds(horizontal)">
                                      <p:cBhvr>
                                        <p:cTn id="40" dur="1000"/>
                                        <p:tgtEl>
                                          <p:spTgt spid="19"/>
                                        </p:tgtEl>
                                      </p:cBhvr>
                                    </p:animEffect>
                                  </p:childTnLst>
                                </p:cTn>
                              </p:par>
                              <p:par>
                                <p:cTn id="41" presetID="3" presetClass="entr" presetSubtype="10" fill="hold" grpId="0" nodeType="withEffect">
                                  <p:stCondLst>
                                    <p:cond delay="2000"/>
                                  </p:stCondLst>
                                  <p:childTnLst>
                                    <p:set>
                                      <p:cBhvr>
                                        <p:cTn id="42" dur="1" fill="hold">
                                          <p:stCondLst>
                                            <p:cond delay="0"/>
                                          </p:stCondLst>
                                        </p:cTn>
                                        <p:tgtEl>
                                          <p:spTgt spid="18"/>
                                        </p:tgtEl>
                                        <p:attrNameLst>
                                          <p:attrName>style.visibility</p:attrName>
                                        </p:attrNameLst>
                                      </p:cBhvr>
                                      <p:to>
                                        <p:strVal val="visible"/>
                                      </p:to>
                                    </p:set>
                                    <p:animEffect transition="in" filter="blinds(horizontal)">
                                      <p:cBhvr>
                                        <p:cTn id="43" dur="1000"/>
                                        <p:tgtEl>
                                          <p:spTgt spid="18"/>
                                        </p:tgtEl>
                                      </p:cBhvr>
                                    </p:animEffect>
                                  </p:childTnLst>
                                </p:cTn>
                              </p:par>
                              <p:par>
                                <p:cTn id="44" presetID="3" presetClass="entr" presetSubtype="10" fill="hold" grpId="0" nodeType="withEffect">
                                  <p:stCondLst>
                                    <p:cond delay="2000"/>
                                  </p:stCondLst>
                                  <p:childTnLst>
                                    <p:set>
                                      <p:cBhvr>
                                        <p:cTn id="45" dur="1" fill="hold">
                                          <p:stCondLst>
                                            <p:cond delay="0"/>
                                          </p:stCondLst>
                                        </p:cTn>
                                        <p:tgtEl>
                                          <p:spTgt spid="20"/>
                                        </p:tgtEl>
                                        <p:attrNameLst>
                                          <p:attrName>style.visibility</p:attrName>
                                        </p:attrNameLst>
                                      </p:cBhvr>
                                      <p:to>
                                        <p:strVal val="visible"/>
                                      </p:to>
                                    </p:set>
                                    <p:animEffect transition="in" filter="blinds(horizontal)">
                                      <p:cBhvr>
                                        <p:cTn id="46" dur="1000"/>
                                        <p:tgtEl>
                                          <p:spTgt spid="20"/>
                                        </p:tgtEl>
                                      </p:cBhvr>
                                    </p:animEffect>
                                  </p:childTnLst>
                                </p:cTn>
                              </p:par>
                              <p:par>
                                <p:cTn id="47" presetID="3" presetClass="entr" presetSubtype="10" fill="hold" nodeType="withEffect">
                                  <p:stCondLst>
                                    <p:cond delay="5000"/>
                                  </p:stCondLst>
                                  <p:childTnLst>
                                    <p:set>
                                      <p:cBhvr>
                                        <p:cTn id="48" dur="1" fill="hold">
                                          <p:stCondLst>
                                            <p:cond delay="0"/>
                                          </p:stCondLst>
                                        </p:cTn>
                                        <p:tgtEl>
                                          <p:spTgt spid="6"/>
                                        </p:tgtEl>
                                        <p:attrNameLst>
                                          <p:attrName>style.visibility</p:attrName>
                                        </p:attrNameLst>
                                      </p:cBhvr>
                                      <p:to>
                                        <p:strVal val="visible"/>
                                      </p:to>
                                    </p:set>
                                    <p:animEffect transition="in" filter="blinds(horizontal)">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7" grpId="0"/>
      <p:bldP spid="18" grpId="0"/>
      <p:bldP spid="19" grpId="0"/>
      <p:bldP spid="20" grpId="0"/>
      <p:bldP spid="12" grpId="0" animBg="1"/>
      <p:bldP spid="13"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a:bodyPr>
          <a:lstStyle/>
          <a:p>
            <a:pPr>
              <a:buFont typeface="Arial" charset="0"/>
              <a:buChar char="•"/>
            </a:pPr>
            <a:r>
              <a:rPr lang="en-US" sz="2200" dirty="0"/>
              <a:t>GOAL 1: Articulate a clear, comprehensive, and measurable performance evaluation scheme for academics</a:t>
            </a:r>
          </a:p>
          <a:p>
            <a:pPr lvl="1">
              <a:buFont typeface="Arial" charset="0"/>
              <a:buChar char="•"/>
            </a:pPr>
            <a:r>
              <a:rPr lang="en-US" sz="1800" dirty="0" smtClean="0">
                <a:solidFill>
                  <a:srgbClr val="F2F2F2"/>
                </a:solidFill>
              </a:rPr>
              <a:t>1.1 : The </a:t>
            </a:r>
            <a:r>
              <a:rPr lang="en-US" sz="1800" dirty="0">
                <a:solidFill>
                  <a:srgbClr val="F2F2F2"/>
                </a:solidFill>
              </a:rPr>
              <a:t>scheme should reveal causal relationships among merit criteria</a:t>
            </a:r>
          </a:p>
          <a:p>
            <a:pPr lvl="2">
              <a:buFont typeface="Arial" charset="0"/>
              <a:buChar char="•"/>
            </a:pPr>
            <a:r>
              <a:rPr lang="en-US" sz="1800" dirty="0">
                <a:solidFill>
                  <a:srgbClr val="00B0F0"/>
                </a:solidFill>
              </a:rPr>
              <a:t>Funding + pre-production credit + post-production credit</a:t>
            </a:r>
          </a:p>
          <a:p>
            <a:pPr lvl="1">
              <a:buFont typeface="Arial" charset="0"/>
              <a:buChar char="•"/>
            </a:pPr>
            <a:r>
              <a:rPr lang="en-US" sz="1800" dirty="0" smtClean="0">
                <a:solidFill>
                  <a:srgbClr val="F2F2F2"/>
                </a:solidFill>
              </a:rPr>
              <a:t>1.2: The </a:t>
            </a:r>
            <a:r>
              <a:rPr lang="en-US" sz="1800" dirty="0">
                <a:solidFill>
                  <a:srgbClr val="F2F2F2"/>
                </a:solidFill>
              </a:rPr>
              <a:t>scheme should be scale invariant</a:t>
            </a:r>
          </a:p>
          <a:p>
            <a:pPr lvl="2">
              <a:buFont typeface="Arial" charset="0"/>
              <a:buChar char="•"/>
            </a:pPr>
            <a:r>
              <a:rPr lang="en-US" sz="1800" dirty="0">
                <a:solidFill>
                  <a:srgbClr val="00B0F0"/>
                </a:solidFill>
              </a:rPr>
              <a:t>Individual or Department or College (composite personhood)</a:t>
            </a:r>
          </a:p>
          <a:p>
            <a:pPr lvl="2">
              <a:buFont typeface="Arial" charset="0"/>
              <a:buChar char="•"/>
            </a:pPr>
            <a:endParaRPr lang="en-US" sz="2200" dirty="0" smtClean="0"/>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33</a:t>
            </a:fld>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a:bodyPr>
          <a:lstStyle/>
          <a:p>
            <a:pPr>
              <a:buFont typeface="Arial" charset="0"/>
              <a:buChar char="•"/>
            </a:pPr>
            <a:r>
              <a:rPr lang="en-US" sz="2200" dirty="0" smtClean="0"/>
              <a:t>GOAL </a:t>
            </a:r>
            <a:r>
              <a:rPr lang="en-US" sz="2200" dirty="0"/>
              <a:t>2: Design a visualization to bring the said performance evaluation scheme to </a:t>
            </a:r>
            <a:r>
              <a:rPr lang="en-US" sz="2200" dirty="0" smtClean="0"/>
              <a:t>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smtClean="0">
                <a:solidFill>
                  <a:schemeClr val="accent5"/>
                </a:solidFill>
              </a:rPr>
              <a:t>Not scalable to groups</a:t>
            </a:r>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34</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505" y="3148627"/>
            <a:ext cx="2728685" cy="3657600"/>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2924" y="3148627"/>
            <a:ext cx="2728685" cy="3657600"/>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6343" y="3148627"/>
            <a:ext cx="2728685" cy="3657600"/>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59762" y="3148627"/>
            <a:ext cx="2728685" cy="3657600"/>
          </a:xfrm>
          <a:prstGeom prst="rect">
            <a:avLst/>
          </a:prstGeom>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43181" y="3148627"/>
            <a:ext cx="2728685" cy="3657600"/>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26600" y="3148627"/>
            <a:ext cx="2728685" cy="3657600"/>
          </a:xfrm>
          <a:prstGeom prst="rect">
            <a:avLst/>
          </a:prstGeom>
        </p:spPr>
      </p:pic>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510019" y="3148627"/>
            <a:ext cx="2728685" cy="3657600"/>
          </a:xfrm>
          <a:prstGeom prst="rect">
            <a:avLst/>
          </a:prstGeom>
        </p:spPr>
      </p:pic>
      <p:pic>
        <p:nvPicPr>
          <p:cNvPr id="20" name="Picture 1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93438" y="3148627"/>
            <a:ext cx="2728685" cy="3657600"/>
          </a:xfrm>
          <a:prstGeom prst="rect">
            <a:avLst/>
          </a:prstGeom>
        </p:spPr>
      </p:pic>
      <p:pic>
        <p:nvPicPr>
          <p:cNvPr id="21" name="Picture 2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76857" y="3148627"/>
            <a:ext cx="2728685" cy="3657600"/>
          </a:xfrm>
          <a:prstGeom prst="rect">
            <a:avLst/>
          </a:prstGeom>
        </p:spPr>
      </p:pic>
      <p:pic>
        <p:nvPicPr>
          <p:cNvPr id="22" name="Picture 2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660276" y="3148627"/>
            <a:ext cx="2728685" cy="3657600"/>
          </a:xfrm>
          <a:prstGeom prst="rect">
            <a:avLst/>
          </a:prstGeom>
        </p:spPr>
      </p:pic>
      <p:pic>
        <p:nvPicPr>
          <p:cNvPr id="23" name="Picture 2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043695" y="3148627"/>
            <a:ext cx="2728685" cy="3657600"/>
          </a:xfrm>
          <a:prstGeom prst="rect">
            <a:avLst/>
          </a:prstGeom>
        </p:spPr>
      </p:pic>
      <p:pic>
        <p:nvPicPr>
          <p:cNvPr id="24" name="Picture 2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427114" y="3148627"/>
            <a:ext cx="2728685" cy="3657600"/>
          </a:xfrm>
          <a:prstGeom prst="rect">
            <a:avLst/>
          </a:prstGeom>
        </p:spPr>
      </p:pic>
      <p:pic>
        <p:nvPicPr>
          <p:cNvPr id="25" name="Picture 2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810533" y="3148627"/>
            <a:ext cx="2728685" cy="3657600"/>
          </a:xfrm>
          <a:prstGeom prst="rect">
            <a:avLst/>
          </a:prstGeom>
        </p:spPr>
      </p:pic>
      <p:pic>
        <p:nvPicPr>
          <p:cNvPr id="26" name="Picture 2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193952" y="3148627"/>
            <a:ext cx="2728687" cy="3657600"/>
          </a:xfrm>
          <a:prstGeom prst="rect">
            <a:avLst/>
          </a:prstGeom>
        </p:spPr>
      </p:pic>
      <p:pic>
        <p:nvPicPr>
          <p:cNvPr id="4" name="Picture 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577372" y="3148627"/>
            <a:ext cx="2728685" cy="3657600"/>
          </a:xfrm>
          <a:prstGeom prst="rect">
            <a:avLst/>
          </a:prstGeom>
        </p:spPr>
      </p:pic>
      <p:grpSp>
        <p:nvGrpSpPr>
          <p:cNvPr id="34" name="Group 33"/>
          <p:cNvGrpSpPr/>
          <p:nvPr/>
        </p:nvGrpSpPr>
        <p:grpSpPr>
          <a:xfrm>
            <a:off x="8804228" y="2596960"/>
            <a:ext cx="2789334" cy="3759390"/>
            <a:chOff x="8804228" y="2596960"/>
            <a:chExt cx="2789334" cy="3759390"/>
          </a:xfrm>
        </p:grpSpPr>
        <p:grpSp>
          <p:nvGrpSpPr>
            <p:cNvPr id="32" name="Group 31"/>
            <p:cNvGrpSpPr/>
            <p:nvPr/>
          </p:nvGrpSpPr>
          <p:grpSpPr>
            <a:xfrm>
              <a:off x="8806673" y="2596960"/>
              <a:ext cx="2786889" cy="3759390"/>
              <a:chOff x="8806673" y="2596960"/>
              <a:chExt cx="2786889" cy="3759390"/>
            </a:xfrm>
          </p:grpSpPr>
          <p:pic>
            <p:nvPicPr>
              <p:cNvPr id="28" name="Picture 2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806673" y="2596960"/>
                <a:ext cx="982785" cy="1229314"/>
              </a:xfrm>
              <a:prstGeom prst="rect">
                <a:avLst/>
              </a:prstGeom>
            </p:spPr>
          </p:pic>
          <p:pic>
            <p:nvPicPr>
              <p:cNvPr id="31" name="Picture 3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806674" y="5060123"/>
                <a:ext cx="2786888" cy="1296227"/>
              </a:xfrm>
              <a:prstGeom prst="rect">
                <a:avLst/>
              </a:prstGeom>
            </p:spPr>
          </p:pic>
        </p:grpSp>
        <p:pic>
          <p:nvPicPr>
            <p:cNvPr id="33" name="Picture 3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804228" y="3949068"/>
              <a:ext cx="2789334" cy="976119"/>
            </a:xfrm>
            <a:prstGeom prst="rect">
              <a:avLst/>
            </a:prstGeom>
          </p:spPr>
        </p:pic>
      </p:grpSp>
      <p:sp>
        <p:nvSpPr>
          <p:cNvPr id="7" name="TextBox 6"/>
          <p:cNvSpPr txBox="1"/>
          <p:nvPr/>
        </p:nvSpPr>
        <p:spPr>
          <a:xfrm>
            <a:off x="9818039" y="3437319"/>
            <a:ext cx="651140" cy="369332"/>
          </a:xfrm>
          <a:prstGeom prst="rect">
            <a:avLst/>
          </a:prstGeom>
          <a:noFill/>
        </p:spPr>
        <p:txBody>
          <a:bodyPr wrap="none" rtlCol="0">
            <a:spAutoFit/>
          </a:bodyPr>
          <a:lstStyle/>
          <a:p>
            <a:r>
              <a:rPr lang="en-US" dirty="0" smtClean="0"/>
              <a:t>No!!!</a:t>
            </a:r>
            <a:endParaRPr lang="en-US" dirty="0"/>
          </a:p>
        </p:txBody>
      </p:sp>
    </p:spTree>
    <p:extLst>
      <p:ext uri="{BB962C8B-B14F-4D97-AF65-F5344CB8AC3E}">
        <p14:creationId xmlns:p14="http://schemas.microsoft.com/office/powerpoint/2010/main" val="216575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par>
                          <p:cTn id="20" fill="hold">
                            <p:stCondLst>
                              <p:cond delay="1000"/>
                            </p:stCondLst>
                            <p:childTnLst>
                              <p:par>
                                <p:cTn id="21" presetID="9"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childTnLst>
                          </p:cTn>
                        </p:par>
                        <p:par>
                          <p:cTn id="24" fill="hold">
                            <p:stCondLst>
                              <p:cond delay="1500"/>
                            </p:stCondLst>
                            <p:childTnLst>
                              <p:par>
                                <p:cTn id="25" presetID="9"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par>
                          <p:cTn id="28" fill="hold">
                            <p:stCondLst>
                              <p:cond delay="2000"/>
                            </p:stCondLst>
                            <p:childTnLst>
                              <p:par>
                                <p:cTn id="29" presetID="9"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par>
                          <p:cTn id="32" fill="hold">
                            <p:stCondLst>
                              <p:cond delay="2500"/>
                            </p:stCondLst>
                            <p:childTnLst>
                              <p:par>
                                <p:cTn id="33" presetID="9"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ssolve">
                                      <p:cBhvr>
                                        <p:cTn id="35" dur="500"/>
                                        <p:tgtEl>
                                          <p:spTgt spid="18"/>
                                        </p:tgtEl>
                                      </p:cBhvr>
                                    </p:animEffect>
                                  </p:childTnLst>
                                </p:cTn>
                              </p:par>
                            </p:childTnLst>
                          </p:cTn>
                        </p:par>
                        <p:par>
                          <p:cTn id="36" fill="hold">
                            <p:stCondLst>
                              <p:cond delay="3000"/>
                            </p:stCondLst>
                            <p:childTnLst>
                              <p:par>
                                <p:cTn id="37" presetID="9"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childTnLst>
                          </p:cTn>
                        </p:par>
                        <p:par>
                          <p:cTn id="40" fill="hold">
                            <p:stCondLst>
                              <p:cond delay="3500"/>
                            </p:stCondLst>
                            <p:childTnLst>
                              <p:par>
                                <p:cTn id="41" presetID="9"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childTnLst>
                          </p:cTn>
                        </p:par>
                        <p:par>
                          <p:cTn id="44" fill="hold">
                            <p:stCondLst>
                              <p:cond delay="4000"/>
                            </p:stCondLst>
                            <p:childTnLst>
                              <p:par>
                                <p:cTn id="45" presetID="9"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500"/>
                                        <p:tgtEl>
                                          <p:spTgt spid="21"/>
                                        </p:tgtEl>
                                      </p:cBhvr>
                                    </p:animEffect>
                                  </p:childTnLst>
                                </p:cTn>
                              </p:par>
                            </p:childTnLst>
                          </p:cTn>
                        </p:par>
                        <p:par>
                          <p:cTn id="48" fill="hold">
                            <p:stCondLst>
                              <p:cond delay="4500"/>
                            </p:stCondLst>
                            <p:childTnLst>
                              <p:par>
                                <p:cTn id="49" presetID="9"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childTnLst>
                          </p:cTn>
                        </p:par>
                        <p:par>
                          <p:cTn id="52" fill="hold">
                            <p:stCondLst>
                              <p:cond delay="5000"/>
                            </p:stCondLst>
                            <p:childTnLst>
                              <p:par>
                                <p:cTn id="53" presetID="9"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childTnLst>
                          </p:cTn>
                        </p:par>
                        <p:par>
                          <p:cTn id="56" fill="hold">
                            <p:stCondLst>
                              <p:cond delay="5500"/>
                            </p:stCondLst>
                            <p:childTnLst>
                              <p:par>
                                <p:cTn id="57" presetID="9"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dissolve">
                                      <p:cBhvr>
                                        <p:cTn id="59" dur="500"/>
                                        <p:tgtEl>
                                          <p:spTgt spid="24"/>
                                        </p:tgtEl>
                                      </p:cBhvr>
                                    </p:animEffect>
                                  </p:childTnLst>
                                </p:cTn>
                              </p:par>
                            </p:childTnLst>
                          </p:cTn>
                        </p:par>
                        <p:par>
                          <p:cTn id="60" fill="hold">
                            <p:stCondLst>
                              <p:cond delay="6000"/>
                            </p:stCondLst>
                            <p:childTnLst>
                              <p:par>
                                <p:cTn id="61" presetID="9"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dissolve">
                                      <p:cBhvr>
                                        <p:cTn id="63" dur="500"/>
                                        <p:tgtEl>
                                          <p:spTgt spid="25"/>
                                        </p:tgtEl>
                                      </p:cBhvr>
                                    </p:animEffect>
                                  </p:childTnLst>
                                </p:cTn>
                              </p:par>
                            </p:childTnLst>
                          </p:cTn>
                        </p:par>
                        <p:par>
                          <p:cTn id="64" fill="hold">
                            <p:stCondLst>
                              <p:cond delay="6500"/>
                            </p:stCondLst>
                            <p:childTnLst>
                              <p:par>
                                <p:cTn id="65" presetID="9" presetClass="entr" presetSubtype="0"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childTnLst>
                          </p:cTn>
                        </p:par>
                        <p:par>
                          <p:cTn id="68" fill="hold">
                            <p:stCondLst>
                              <p:cond delay="7000"/>
                            </p:stCondLst>
                            <p:childTnLst>
                              <p:par>
                                <p:cTn id="69" presetID="9" presetClass="entr" presetSubtype="0" fill="hold" nodeType="after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dissolve">
                                      <p:cBhvr>
                                        <p:cTn id="71" dur="500"/>
                                        <p:tgtEl>
                                          <p:spTgt spid="4"/>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blinds(horizontal)">
                                      <p:cBhvr>
                                        <p:cTn id="76" dur="500"/>
                                        <p:tgtEl>
                                          <p:spTgt spid="34"/>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blinds(horizontal)">
                                      <p:cBhvr>
                                        <p:cTn id="7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92500"/>
          </a:bodyPr>
          <a:lstStyle/>
          <a:p>
            <a:pPr>
              <a:buFont typeface="Arial" charset="0"/>
              <a:buChar char="•"/>
            </a:pPr>
            <a:r>
              <a:rPr lang="en-US" sz="2200" dirty="0" smtClean="0"/>
              <a:t>GOAL 1: Articulate a clear, comprehensive, and measurable performance evaluation scheme for academics</a:t>
            </a:r>
          </a:p>
          <a:p>
            <a:pPr lvl="1">
              <a:buFont typeface="Arial" charset="0"/>
              <a:buChar char="•"/>
            </a:pPr>
            <a:r>
              <a:rPr lang="en-US" sz="1800" dirty="0" smtClean="0">
                <a:solidFill>
                  <a:srgbClr val="F2F2F2"/>
                </a:solidFill>
              </a:rPr>
              <a:t>1.1 : The scheme should reveal causal relationships among merit criteria</a:t>
            </a:r>
          </a:p>
          <a:p>
            <a:pPr lvl="2">
              <a:buFont typeface="Arial" charset="0"/>
              <a:buChar char="•"/>
            </a:pPr>
            <a:r>
              <a:rPr lang="en-US" sz="1800" dirty="0" smtClean="0">
                <a:solidFill>
                  <a:srgbClr val="00B0F0"/>
                </a:solidFill>
              </a:rPr>
              <a:t>Funding + pre-production credit + post-production credit</a:t>
            </a:r>
          </a:p>
          <a:p>
            <a:pPr lvl="1">
              <a:buFont typeface="Arial" charset="0"/>
              <a:buChar char="•"/>
            </a:pPr>
            <a:r>
              <a:rPr lang="en-US" sz="1800" dirty="0" smtClean="0">
                <a:solidFill>
                  <a:srgbClr val="F2F2F2"/>
                </a:solidFill>
              </a:rPr>
              <a:t>1.2: The scheme should be scale invariant</a:t>
            </a:r>
          </a:p>
          <a:p>
            <a:pPr lvl="2">
              <a:buFont typeface="Arial" charset="0"/>
              <a:buChar char="•"/>
            </a:pPr>
            <a:r>
              <a:rPr lang="en-US" sz="1800" dirty="0" smtClean="0">
                <a:solidFill>
                  <a:srgbClr val="00B0F0"/>
                </a:solidFill>
              </a:rPr>
              <a:t>Individual or Department or College (composite personhood)</a:t>
            </a:r>
          </a:p>
          <a:p>
            <a:pPr lvl="2">
              <a:buFont typeface="Arial" charset="0"/>
              <a:buChar char="•"/>
            </a:pPr>
            <a:endParaRPr lang="en-US" sz="2200" dirty="0" smtClean="0"/>
          </a:p>
          <a:p>
            <a:pPr>
              <a:buFont typeface="Arial" charset="0"/>
              <a:buChar char="•"/>
            </a:pPr>
            <a:r>
              <a:rPr lang="en-US" sz="2200" dirty="0" smtClean="0"/>
              <a:t>GOAL 2: Design a visualization to bring the said performance evaluation scheme to 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smtClean="0">
                <a:solidFill>
                  <a:schemeClr val="accent5"/>
                </a:solidFill>
              </a:rPr>
              <a:t>Not scalable to groups</a:t>
            </a:r>
          </a:p>
          <a:p>
            <a:pPr lvl="1">
              <a:buFont typeface="Arial" charset="0"/>
              <a:buChar char="•"/>
            </a:pPr>
            <a:endParaRPr lang="en-US" sz="2200" dirty="0" smtClean="0"/>
          </a:p>
          <a:p>
            <a:pPr>
              <a:buFont typeface="Arial" charset="0"/>
              <a:buChar char="•"/>
            </a:pPr>
            <a:r>
              <a:rPr lang="en-US" sz="2200" dirty="0" smtClean="0"/>
              <a:t>GOAL </a:t>
            </a:r>
            <a:r>
              <a:rPr lang="en-US" sz="2200" dirty="0"/>
              <a:t>3: Implement and test the said visualization, drawing from actual public </a:t>
            </a:r>
            <a:r>
              <a:rPr lang="en-US" sz="2200" dirty="0" smtClean="0"/>
              <a:t>data</a:t>
            </a:r>
          </a:p>
          <a:p>
            <a:pPr lvl="1">
              <a:buFont typeface="Arial" charset="0"/>
              <a:buChar char="•"/>
            </a:pPr>
            <a:r>
              <a:rPr lang="en-US" sz="1800" dirty="0" smtClean="0">
                <a:solidFill>
                  <a:srgbClr val="00B0F0"/>
                </a:solidFill>
              </a:rPr>
              <a:t>Scholar Plot draws from Google Scholar, Thompson Reuters, and </a:t>
            </a:r>
            <a:r>
              <a:rPr lang="en-US" sz="1800" dirty="0" err="1" smtClean="0">
                <a:solidFill>
                  <a:srgbClr val="00B0F0"/>
                </a:solidFill>
              </a:rPr>
              <a:t>OpenGov</a:t>
            </a:r>
            <a:endParaRPr lang="en-US" sz="1800" dirty="0" smtClean="0">
              <a:solidFill>
                <a:srgbClr val="00B0F0"/>
              </a:solidFill>
            </a:endParaRPr>
          </a:p>
          <a:p>
            <a:pPr lvl="1">
              <a:buFont typeface="Arial" charset="0"/>
              <a:buChar char="•"/>
            </a:pPr>
            <a:r>
              <a:rPr lang="en-US" sz="1800" dirty="0" smtClean="0">
                <a:solidFill>
                  <a:srgbClr val="00B0F0"/>
                </a:solidFill>
              </a:rPr>
              <a:t>It is a public product working flawlessly! (</a:t>
            </a:r>
            <a:r>
              <a:rPr lang="en-US" sz="1800" dirty="0" err="1" smtClean="0">
                <a:solidFill>
                  <a:srgbClr val="00B0F0"/>
                </a:solidFill>
              </a:rPr>
              <a:t>ScholarPlot.com</a:t>
            </a:r>
            <a:r>
              <a:rPr lang="en-US" sz="1800" dirty="0" smtClean="0">
                <a:solidFill>
                  <a:srgbClr val="00B0F0"/>
                </a:solidFill>
              </a:rPr>
              <a:t>)</a:t>
            </a:r>
          </a:p>
          <a:p>
            <a:pPr lvl="1">
              <a:buFont typeface="Arial" charset="0"/>
              <a:buChar char="•"/>
            </a:pPr>
            <a:r>
              <a:rPr lang="en-US" sz="1800" dirty="0" smtClean="0">
                <a:solidFill>
                  <a:schemeClr val="accent5"/>
                </a:solidFill>
              </a:rPr>
              <a:t>Scaling interface is still pending</a:t>
            </a:r>
            <a:endParaRPr lang="en-US" sz="1800" dirty="0">
              <a:solidFill>
                <a:schemeClr val="accent5"/>
              </a:solidFill>
            </a:endParaRPr>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35</a:t>
            </a:fld>
            <a:endParaRPr lang="en-US" dirty="0"/>
          </a:p>
        </p:txBody>
      </p:sp>
      <p:sp>
        <p:nvSpPr>
          <p:cNvPr id="7" name="TextBox 6"/>
          <p:cNvSpPr txBox="1"/>
          <p:nvPr/>
        </p:nvSpPr>
        <p:spPr>
          <a:xfrm>
            <a:off x="9003701" y="4640559"/>
            <a:ext cx="1993687" cy="369332"/>
          </a:xfrm>
          <a:prstGeom prst="rect">
            <a:avLst/>
          </a:prstGeom>
          <a:noFill/>
        </p:spPr>
        <p:txBody>
          <a:bodyPr wrap="none" rtlCol="0">
            <a:spAutoFit/>
          </a:bodyPr>
          <a:lstStyle/>
          <a:p>
            <a:r>
              <a:rPr lang="en-US" dirty="0" smtClean="0">
                <a:solidFill>
                  <a:schemeClr val="accent5"/>
                </a:solidFill>
                <a:sym typeface="Wingdings"/>
              </a:rPr>
              <a:t> </a:t>
            </a:r>
            <a:r>
              <a:rPr lang="en-US" dirty="0" smtClean="0">
                <a:solidFill>
                  <a:schemeClr val="accent5"/>
                </a:solidFill>
              </a:rPr>
              <a:t>Work-in-process</a:t>
            </a:r>
            <a:endParaRPr lang="en-US" dirty="0">
              <a:solidFill>
                <a:schemeClr val="accent5"/>
              </a:solidFill>
            </a:endParaRPr>
          </a:p>
        </p:txBody>
      </p:sp>
      <p:sp>
        <p:nvSpPr>
          <p:cNvPr id="8" name="TextBox 7"/>
          <p:cNvSpPr txBox="1"/>
          <p:nvPr/>
        </p:nvSpPr>
        <p:spPr>
          <a:xfrm>
            <a:off x="9003701" y="6274836"/>
            <a:ext cx="1993687" cy="369332"/>
          </a:xfrm>
          <a:prstGeom prst="rect">
            <a:avLst/>
          </a:prstGeom>
          <a:noFill/>
        </p:spPr>
        <p:txBody>
          <a:bodyPr wrap="none" rtlCol="0">
            <a:spAutoFit/>
          </a:bodyPr>
          <a:lstStyle/>
          <a:p>
            <a:r>
              <a:rPr lang="en-US" dirty="0" smtClean="0">
                <a:solidFill>
                  <a:schemeClr val="accent5"/>
                </a:solidFill>
                <a:sym typeface="Wingdings"/>
              </a:rPr>
              <a:t> </a:t>
            </a:r>
            <a:r>
              <a:rPr lang="en-US" dirty="0" smtClean="0">
                <a:solidFill>
                  <a:schemeClr val="accent5"/>
                </a:solidFill>
              </a:rPr>
              <a:t>Work-in-process</a:t>
            </a:r>
            <a:endParaRPr lang="en-US" dirty="0">
              <a:solidFill>
                <a:schemeClr val="accent5"/>
              </a:solidFill>
            </a:endParaRPr>
          </a:p>
        </p:txBody>
      </p:sp>
      <p:sp>
        <p:nvSpPr>
          <p:cNvPr id="9" name="TextBox 8"/>
          <p:cNvSpPr txBox="1"/>
          <p:nvPr/>
        </p:nvSpPr>
        <p:spPr>
          <a:xfrm>
            <a:off x="9003701" y="2405760"/>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0" name="TextBox 9"/>
          <p:cNvSpPr txBox="1"/>
          <p:nvPr/>
        </p:nvSpPr>
        <p:spPr>
          <a:xfrm>
            <a:off x="9003701" y="4363206"/>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1" name="TextBox 10"/>
          <p:cNvSpPr txBox="1"/>
          <p:nvPr/>
        </p:nvSpPr>
        <p:spPr>
          <a:xfrm>
            <a:off x="9003701" y="5998398"/>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Tree>
    <p:extLst>
      <p:ext uri="{BB962C8B-B14F-4D97-AF65-F5344CB8AC3E}">
        <p14:creationId xmlns:p14="http://schemas.microsoft.com/office/powerpoint/2010/main" val="1745469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blinds(horizontal)">
                                      <p:cBhvr>
                                        <p:cTn id="7" dur="500"/>
                                        <p:tgtEl>
                                          <p:spTgt spid="3">
                                            <p:txEl>
                                              <p:pRg st="10" end="1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blinds(horizontal)">
                                      <p:cBhvr>
                                        <p:cTn id="10" dur="500"/>
                                        <p:tgtEl>
                                          <p:spTgt spid="3">
                                            <p:txEl>
                                              <p:pRg st="11" end="1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animEffect transition="in" filter="blinds(horizontal)">
                                      <p:cBhvr>
                                        <p:cTn id="13" dur="500"/>
                                        <p:tgtEl>
                                          <p:spTgt spid="3">
                                            <p:txEl>
                                              <p:pRg st="12" end="1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13" end="13"/>
                                            </p:txEl>
                                          </p:spTgt>
                                        </p:tgtEl>
                                        <p:attrNameLst>
                                          <p:attrName>style.visibility</p:attrName>
                                        </p:attrNameLst>
                                      </p:cBhvr>
                                      <p:to>
                                        <p:strVal val="visible"/>
                                      </p:to>
                                    </p:set>
                                    <p:animEffect transition="in" filter="blinds(horizontal)">
                                      <p:cBhvr>
                                        <p:cTn id="18" dur="500"/>
                                        <p:tgtEl>
                                          <p:spTgt spid="3">
                                            <p:txEl>
                                              <p:pRg st="13" end="1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P spid="9" grpId="0"/>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6" name="Slide Number Placeholder 5"/>
          <p:cNvSpPr>
            <a:spLocks noGrp="1"/>
          </p:cNvSpPr>
          <p:nvPr>
            <p:ph type="sldNum" sz="quarter" idx="12"/>
          </p:nvPr>
        </p:nvSpPr>
        <p:spPr/>
        <p:txBody>
          <a:bodyPr/>
          <a:lstStyle/>
          <a:p>
            <a:fld id="{8B74F74A-7BF3-1C41-9DD5-AD56B693B424}" type="slidenum">
              <a:rPr lang="en-US" smtClean="0"/>
              <a:t>36</a:t>
            </a:fld>
            <a:endParaRPr lang="en-US" dirty="0"/>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t="1590"/>
          <a:stretch/>
        </p:blipFill>
        <p:spPr>
          <a:xfrm>
            <a:off x="412358" y="2072009"/>
            <a:ext cx="7629968" cy="1987262"/>
          </a:xfrm>
          <a:prstGeom prst="rect">
            <a:avLst/>
          </a:prstGeom>
        </p:spPr>
      </p:pic>
      <p:sp>
        <p:nvSpPr>
          <p:cNvPr id="18" name="Rectangle 17"/>
          <p:cNvSpPr/>
          <p:nvPr/>
        </p:nvSpPr>
        <p:spPr>
          <a:xfrm>
            <a:off x="9903069" y="4214016"/>
            <a:ext cx="158261" cy="129071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2358" y="4095129"/>
            <a:ext cx="7629968" cy="2138128"/>
          </a:xfrm>
          <a:prstGeom prst="rect">
            <a:avLst/>
          </a:prstGeom>
        </p:spPr>
      </p:pic>
      <p:sp>
        <p:nvSpPr>
          <p:cNvPr id="20" name="Rectangle 19"/>
          <p:cNvSpPr/>
          <p:nvPr/>
        </p:nvSpPr>
        <p:spPr>
          <a:xfrm>
            <a:off x="412358" y="2072010"/>
            <a:ext cx="595032" cy="1987262"/>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grpSp>
        <p:nvGrpSpPr>
          <p:cNvPr id="44" name="Group 43"/>
          <p:cNvGrpSpPr/>
          <p:nvPr/>
        </p:nvGrpSpPr>
        <p:grpSpPr>
          <a:xfrm>
            <a:off x="8768667" y="1628563"/>
            <a:ext cx="2425881" cy="2246300"/>
            <a:chOff x="8768667" y="1570372"/>
            <a:chExt cx="2425881" cy="2246300"/>
          </a:xfrm>
        </p:grpSpPr>
        <p:sp>
          <p:nvSpPr>
            <p:cNvPr id="38" name="Oval 37"/>
            <p:cNvSpPr/>
            <p:nvPr/>
          </p:nvSpPr>
          <p:spPr>
            <a:xfrm rot="1324184">
              <a:off x="10137130" y="1570372"/>
              <a:ext cx="410457" cy="73536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rot="19674137">
              <a:off x="9284908" y="1647111"/>
              <a:ext cx="410457" cy="735362"/>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rot="16200000">
              <a:off x="8931119" y="2388154"/>
              <a:ext cx="410457" cy="73536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rot="13268477">
              <a:off x="9310952" y="3024017"/>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rot="9302007">
              <a:off x="10164095" y="3081310"/>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rot="6240094">
              <a:off x="10621638" y="2437144"/>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Oval 20"/>
          <p:cNvSpPr/>
          <p:nvPr/>
        </p:nvSpPr>
        <p:spPr>
          <a:xfrm>
            <a:off x="9473511" y="2244500"/>
            <a:ext cx="1017376" cy="1017376"/>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nut 21"/>
          <p:cNvSpPr/>
          <p:nvPr/>
        </p:nvSpPr>
        <p:spPr>
          <a:xfrm>
            <a:off x="1844842" y="2072008"/>
            <a:ext cx="6197484" cy="1986319"/>
          </a:xfrm>
          <a:prstGeom prst="donut">
            <a:avLst>
              <a:gd name="adj" fmla="val 4027"/>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cxnSp>
        <p:nvCxnSpPr>
          <p:cNvPr id="25" name="Straight Arrow Connector 24"/>
          <p:cNvCxnSpPr/>
          <p:nvPr/>
        </p:nvCxnSpPr>
        <p:spPr>
          <a:xfrm>
            <a:off x="6176211" y="5293895"/>
            <a:ext cx="3513221" cy="1604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882869" y="4409448"/>
            <a:ext cx="848309" cy="369332"/>
          </a:xfrm>
          <a:prstGeom prst="rect">
            <a:avLst/>
          </a:prstGeom>
          <a:noFill/>
        </p:spPr>
        <p:txBody>
          <a:bodyPr wrap="none" rtlCol="0">
            <a:spAutoFit/>
          </a:bodyPr>
          <a:lstStyle/>
          <a:p>
            <a:r>
              <a:rPr lang="en-US" dirty="0" smtClean="0"/>
              <a:t>Impact</a:t>
            </a:r>
            <a:endParaRPr lang="en-US" dirty="0"/>
          </a:p>
        </p:txBody>
      </p:sp>
      <p:sp>
        <p:nvSpPr>
          <p:cNvPr id="32" name="TextBox 31"/>
          <p:cNvSpPr txBox="1"/>
          <p:nvPr/>
        </p:nvSpPr>
        <p:spPr>
          <a:xfrm>
            <a:off x="10852989" y="2258648"/>
            <a:ext cx="971741" cy="369332"/>
          </a:xfrm>
          <a:prstGeom prst="rect">
            <a:avLst/>
          </a:prstGeom>
          <a:noFill/>
        </p:spPr>
        <p:txBody>
          <a:bodyPr wrap="none" rtlCol="0">
            <a:spAutoFit/>
          </a:bodyPr>
          <a:lstStyle/>
          <a:p>
            <a:r>
              <a:rPr lang="en-US" dirty="0" smtClean="0"/>
              <a:t>Prestige</a:t>
            </a:r>
            <a:endParaRPr lang="en-US" dirty="0"/>
          </a:p>
        </p:txBody>
      </p:sp>
      <p:sp>
        <p:nvSpPr>
          <p:cNvPr id="34" name="TextBox 33"/>
          <p:cNvSpPr txBox="1"/>
          <p:nvPr/>
        </p:nvSpPr>
        <p:spPr>
          <a:xfrm>
            <a:off x="10836092" y="5346740"/>
            <a:ext cx="941861" cy="369332"/>
          </a:xfrm>
          <a:prstGeom prst="rect">
            <a:avLst/>
          </a:prstGeom>
          <a:noFill/>
        </p:spPr>
        <p:txBody>
          <a:bodyPr wrap="none" rtlCol="0">
            <a:spAutoFit/>
          </a:bodyPr>
          <a:lstStyle/>
          <a:p>
            <a:r>
              <a:rPr lang="en-US" dirty="0" smtClean="0"/>
              <a:t>Funding</a:t>
            </a:r>
            <a:endParaRPr lang="en-US"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09820" y="2198970"/>
            <a:ext cx="8581522" cy="3351092"/>
          </a:xfrm>
          <a:prstGeom prst="rect">
            <a:avLst/>
          </a:prstGeom>
        </p:spPr>
      </p:pic>
      <p:grpSp>
        <p:nvGrpSpPr>
          <p:cNvPr id="11" name="Group 10"/>
          <p:cNvGrpSpPr/>
          <p:nvPr/>
        </p:nvGrpSpPr>
        <p:grpSpPr>
          <a:xfrm>
            <a:off x="529996" y="3000162"/>
            <a:ext cx="5791604" cy="2394823"/>
            <a:chOff x="529996" y="2797437"/>
            <a:chExt cx="5791604" cy="2394823"/>
          </a:xfrm>
        </p:grpSpPr>
        <p:sp>
          <p:nvSpPr>
            <p:cNvPr id="9" name="Rectangle 8"/>
            <p:cNvSpPr/>
            <p:nvPr/>
          </p:nvSpPr>
          <p:spPr>
            <a:xfrm>
              <a:off x="529996" y="2797437"/>
              <a:ext cx="1974698" cy="245179"/>
            </a:xfrm>
            <a:prstGeom prst="rect">
              <a:avLst/>
            </a:prstGeom>
            <a:solidFill>
              <a:schemeClr val="accent5">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529996" y="3065167"/>
              <a:ext cx="1974698" cy="245179"/>
            </a:xfrm>
            <a:prstGeom prst="rect">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529996" y="4947081"/>
              <a:ext cx="5791604" cy="245179"/>
            </a:xfrm>
            <a:prstGeom prst="rect">
              <a:avLst/>
            </a:prstGeom>
            <a:solidFill>
              <a:srgbClr val="7030A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31" name="Rectangle 30"/>
            <p:cNvSpPr/>
            <p:nvPr/>
          </p:nvSpPr>
          <p:spPr>
            <a:xfrm>
              <a:off x="529996" y="4678635"/>
              <a:ext cx="1974698" cy="245179"/>
            </a:xfrm>
            <a:prstGeom prst="rect">
              <a:avLst/>
            </a:prstGeom>
            <a:solidFill>
              <a:schemeClr val="accent5">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529996" y="3893134"/>
              <a:ext cx="1974698" cy="245179"/>
            </a:xfrm>
            <a:prstGeom prst="rect">
              <a:avLst/>
            </a:prstGeom>
            <a:solidFill>
              <a:schemeClr val="accent5">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563960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6" presetClass="emph" presetSubtype="0" fill="hold" grpId="1" nodeType="withEffect">
                                  <p:stCondLst>
                                    <p:cond delay="0"/>
                                  </p:stCondLst>
                                  <p:childTnLst>
                                    <p:animScale>
                                      <p:cBhvr>
                                        <p:cTn id="9" dur="2000" fill="hold"/>
                                        <p:tgtEl>
                                          <p:spTgt spid="18"/>
                                        </p:tgtEl>
                                      </p:cBhvr>
                                      <p:by x="100000" y="250000"/>
                                    </p:animScale>
                                  </p:childTnLst>
                                </p:cTn>
                              </p:par>
                              <p:par>
                                <p:cTn id="10" presetID="3" presetClass="entr" presetSubtype="10" fill="hold" grpId="1"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2000"/>
                                        <p:tgtEl>
                                          <p:spTgt spid="2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linds(horizontal)">
                                      <p:cBhvr>
                                        <p:cTn id="15" dur="10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20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20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blinds(horizontal)">
                                      <p:cBhvr>
                                        <p:cTn id="26" dur="10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2" nodeType="clickEffect">
                                  <p:stCondLst>
                                    <p:cond delay="0"/>
                                  </p:stCondLst>
                                  <p:childTnLst>
                                    <p:animScale>
                                      <p:cBhvr>
                                        <p:cTn id="30" dur="2000" fill="hold"/>
                                        <p:tgtEl>
                                          <p:spTgt spid="18"/>
                                        </p:tgtEl>
                                      </p:cBhvr>
                                      <p:by x="350000" y="100000"/>
                                    </p:animScale>
                                  </p:childTnLst>
                                </p:cTn>
                              </p:par>
                              <p:par>
                                <p:cTn id="31" presetID="3" presetClass="entr" presetSubtype="1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2000"/>
                                        <p:tgtEl>
                                          <p:spTgt spid="2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linds(horizontal)">
                                      <p:cBhvr>
                                        <p:cTn id="36" dur="10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7"/>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2"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3" presetClass="entr" presetSubtype="1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blinds(horizontal)">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blinds(horizontal)">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blinds(horizontal)">
                                      <p:cBhvr>
                                        <p:cTn id="6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20" grpId="1" animBg="1"/>
      <p:bldP spid="20" grpId="2" animBg="1"/>
      <p:bldP spid="21" grpId="0" animBg="1"/>
      <p:bldP spid="22" grpId="0" animBg="1"/>
      <p:bldP spid="22" grpId="1" animBg="1"/>
      <p:bldP spid="29" grpId="0"/>
      <p:bldP spid="32" grpId="0"/>
      <p:bldP spid="3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Academic Garden</a:t>
            </a:r>
          </a:p>
          <a:p>
            <a:pPr lvl="1"/>
            <a:r>
              <a:rPr lang="en-US" sz="2400" dirty="0" smtClean="0"/>
              <a:t>Scalable visual interface</a:t>
            </a:r>
          </a:p>
          <a:p>
            <a:pPr lvl="2"/>
            <a:r>
              <a:rPr lang="en-US" sz="2000" dirty="0" smtClean="0"/>
              <a:t>Front-end to Scholar Plot, Department Plot, College Plot</a:t>
            </a:r>
            <a:endParaRPr lang="en-US" sz="2000" dirty="0"/>
          </a:p>
        </p:txBody>
      </p:sp>
      <p:sp>
        <p:nvSpPr>
          <p:cNvPr id="6" name="Slide Number Placeholder 5"/>
          <p:cNvSpPr>
            <a:spLocks noGrp="1"/>
          </p:cNvSpPr>
          <p:nvPr>
            <p:ph type="sldNum" sz="quarter" idx="12"/>
          </p:nvPr>
        </p:nvSpPr>
        <p:spPr/>
        <p:txBody>
          <a:bodyPr/>
          <a:lstStyle/>
          <a:p>
            <a:fld id="{8B74F74A-7BF3-1C41-9DD5-AD56B693B424}" type="slidenum">
              <a:rPr lang="en-US" smtClean="0"/>
              <a:t>37</a:t>
            </a:fld>
            <a:endParaRPr lang="en-US" dirty="0"/>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6498" y="3213358"/>
            <a:ext cx="4677489" cy="3508117"/>
          </a:xfrm>
          <a:prstGeom prst="rect">
            <a:avLst/>
          </a:prstGeom>
        </p:spPr>
      </p:pic>
      <p:grpSp>
        <p:nvGrpSpPr>
          <p:cNvPr id="18" name="Group 17"/>
          <p:cNvGrpSpPr/>
          <p:nvPr/>
        </p:nvGrpSpPr>
        <p:grpSpPr>
          <a:xfrm>
            <a:off x="4777705" y="4838034"/>
            <a:ext cx="2030275" cy="369332"/>
            <a:chOff x="9581144" y="3762420"/>
            <a:chExt cx="2030275" cy="369332"/>
          </a:xfrm>
        </p:grpSpPr>
        <p:cxnSp>
          <p:nvCxnSpPr>
            <p:cNvPr id="16" name="Straight Arrow Connector 15"/>
            <p:cNvCxnSpPr/>
            <p:nvPr/>
          </p:nvCxnSpPr>
          <p:spPr>
            <a:xfrm flipH="1">
              <a:off x="9581144" y="3952018"/>
              <a:ext cx="11819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763110" y="3762420"/>
              <a:ext cx="848309" cy="369332"/>
            </a:xfrm>
            <a:prstGeom prst="rect">
              <a:avLst/>
            </a:prstGeom>
            <a:noFill/>
          </p:spPr>
          <p:txBody>
            <a:bodyPr wrap="none" rtlCol="0">
              <a:spAutoFit/>
            </a:bodyPr>
            <a:lstStyle/>
            <a:p>
              <a:r>
                <a:rPr lang="en-US" dirty="0" smtClean="0"/>
                <a:t>Impact</a:t>
              </a:r>
              <a:endParaRPr lang="en-US" dirty="0"/>
            </a:p>
          </p:txBody>
        </p:sp>
      </p:grpSp>
      <p:grpSp>
        <p:nvGrpSpPr>
          <p:cNvPr id="19" name="Group 18"/>
          <p:cNvGrpSpPr/>
          <p:nvPr/>
        </p:nvGrpSpPr>
        <p:grpSpPr>
          <a:xfrm>
            <a:off x="5374854" y="3848554"/>
            <a:ext cx="1538416" cy="369332"/>
            <a:chOff x="10439491" y="3762420"/>
            <a:chExt cx="1538416" cy="369332"/>
          </a:xfrm>
        </p:grpSpPr>
        <p:cxnSp>
          <p:nvCxnSpPr>
            <p:cNvPr id="20" name="Straight Arrow Connector 19"/>
            <p:cNvCxnSpPr/>
            <p:nvPr/>
          </p:nvCxnSpPr>
          <p:spPr>
            <a:xfrm flipH="1">
              <a:off x="10439491" y="3947086"/>
              <a:ext cx="5666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006166" y="3762420"/>
              <a:ext cx="971741" cy="369332"/>
            </a:xfrm>
            <a:prstGeom prst="rect">
              <a:avLst/>
            </a:prstGeom>
            <a:noFill/>
          </p:spPr>
          <p:txBody>
            <a:bodyPr wrap="none" rtlCol="0">
              <a:spAutoFit/>
            </a:bodyPr>
            <a:lstStyle/>
            <a:p>
              <a:r>
                <a:rPr lang="en-US" dirty="0" smtClean="0"/>
                <a:t>Prestige</a:t>
              </a:r>
              <a:endParaRPr lang="en-US" dirty="0"/>
            </a:p>
          </p:txBody>
        </p:sp>
      </p:grpSp>
      <p:grpSp>
        <p:nvGrpSpPr>
          <p:cNvPr id="31" name="Group 30"/>
          <p:cNvGrpSpPr/>
          <p:nvPr/>
        </p:nvGrpSpPr>
        <p:grpSpPr>
          <a:xfrm>
            <a:off x="4798624" y="5712659"/>
            <a:ext cx="2114646" cy="369332"/>
            <a:chOff x="9563100" y="5723341"/>
            <a:chExt cx="2163735" cy="369332"/>
          </a:xfrm>
        </p:grpSpPr>
        <p:sp>
          <p:nvSpPr>
            <p:cNvPr id="25" name="TextBox 24"/>
            <p:cNvSpPr txBox="1"/>
            <p:nvPr/>
          </p:nvSpPr>
          <p:spPr>
            <a:xfrm>
              <a:off x="10763110" y="5723341"/>
              <a:ext cx="963725" cy="369332"/>
            </a:xfrm>
            <a:prstGeom prst="rect">
              <a:avLst/>
            </a:prstGeom>
            <a:noFill/>
          </p:spPr>
          <p:txBody>
            <a:bodyPr wrap="none" rtlCol="0">
              <a:spAutoFit/>
            </a:bodyPr>
            <a:lstStyle/>
            <a:p>
              <a:r>
                <a:rPr lang="en-US" dirty="0" smtClean="0"/>
                <a:t>Funding</a:t>
              </a:r>
              <a:endParaRPr lang="en-US" dirty="0"/>
            </a:p>
          </p:txBody>
        </p:sp>
        <p:cxnSp>
          <p:nvCxnSpPr>
            <p:cNvPr id="27" name="Straight Arrow Connector 26"/>
            <p:cNvCxnSpPr/>
            <p:nvPr/>
          </p:nvCxnSpPr>
          <p:spPr>
            <a:xfrm flipH="1">
              <a:off x="9563100" y="5906998"/>
              <a:ext cx="120001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7007561" y="3122882"/>
            <a:ext cx="3906245" cy="3639359"/>
            <a:chOff x="7007561" y="2752238"/>
            <a:chExt cx="4304071" cy="4010004"/>
          </a:xfrm>
        </p:grpSpPr>
        <p:sp>
          <p:nvSpPr>
            <p:cNvPr id="64" name="Rectangle 63"/>
            <p:cNvSpPr/>
            <p:nvPr/>
          </p:nvSpPr>
          <p:spPr>
            <a:xfrm>
              <a:off x="7007561" y="2752238"/>
              <a:ext cx="4304071" cy="39692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7515483" y="2903666"/>
              <a:ext cx="3240039" cy="3191225"/>
              <a:chOff x="7364009" y="2119179"/>
              <a:chExt cx="4314472" cy="4249471"/>
            </a:xfrm>
          </p:grpSpPr>
          <p:grpSp>
            <p:nvGrpSpPr>
              <p:cNvPr id="8" name="Group 7"/>
              <p:cNvGrpSpPr/>
              <p:nvPr/>
            </p:nvGrpSpPr>
            <p:grpSpPr>
              <a:xfrm>
                <a:off x="7812637" y="2119179"/>
                <a:ext cx="3851093" cy="4249471"/>
                <a:chOff x="7812637" y="2119179"/>
                <a:chExt cx="3851093" cy="424947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grpSp>
              <p:nvGrpSpPr>
                <p:cNvPr id="44" name="Group 43"/>
                <p:cNvGrpSpPr/>
                <p:nvPr/>
              </p:nvGrpSpPr>
              <p:grpSpPr>
                <a:xfrm>
                  <a:off x="7812637" y="3461856"/>
                  <a:ext cx="1160350" cy="1074455"/>
                  <a:chOff x="9530383" y="1696408"/>
                  <a:chExt cx="2425881" cy="2246300"/>
                </a:xfrm>
                <a:grpFill/>
              </p:grpSpPr>
              <p:sp>
                <p:nvSpPr>
                  <p:cNvPr id="45" name="Oval 44"/>
                  <p:cNvSpPr/>
                  <p:nvPr/>
                </p:nvSpPr>
                <p:spPr>
                  <a:xfrm rot="1324184">
                    <a:off x="10898846" y="1696408"/>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rot="19674137">
                    <a:off x="10046624" y="1773147"/>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rot="16200000">
                    <a:off x="9692835" y="251419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rot="13268477">
                    <a:off x="10072668" y="3150053"/>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rot="9302007">
                    <a:off x="10925811" y="3207346"/>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rot="6240094">
                    <a:off x="11383354" y="256318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p:cNvGrpSpPr/>
                <p:nvPr/>
              </p:nvGrpSpPr>
              <p:grpSpPr>
                <a:xfrm>
                  <a:off x="10208434" y="2119179"/>
                  <a:ext cx="1455296" cy="1347565"/>
                  <a:chOff x="9530383" y="1696408"/>
                  <a:chExt cx="2425881" cy="2246300"/>
                </a:xfrm>
                <a:grpFill/>
              </p:grpSpPr>
              <p:sp>
                <p:nvSpPr>
                  <p:cNvPr id="30" name="Oval 29"/>
                  <p:cNvSpPr/>
                  <p:nvPr/>
                </p:nvSpPr>
                <p:spPr>
                  <a:xfrm rot="1324184">
                    <a:off x="10898846" y="1696408"/>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rot="19674137">
                    <a:off x="10046624" y="1773147"/>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rot="16200000">
                    <a:off x="9692835" y="251419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rot="13268477">
                    <a:off x="10072668" y="3150053"/>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rot="9302007">
                    <a:off x="10925811" y="3207346"/>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rot="6240094">
                    <a:off x="11383354" y="256318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angle 3"/>
                <p:cNvSpPr/>
                <p:nvPr/>
              </p:nvSpPr>
              <p:spPr>
                <a:xfrm>
                  <a:off x="8256775" y="4307579"/>
                  <a:ext cx="254000" cy="20487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232603" y="4307580"/>
                  <a:ext cx="63547" cy="2061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856611" y="6081990"/>
                  <a:ext cx="414494" cy="262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902382" y="2990088"/>
                  <a:ext cx="67401" cy="33662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976867" y="3594386"/>
                  <a:ext cx="813816" cy="813816"/>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557174" y="5134600"/>
                  <a:ext cx="1013367" cy="1013367"/>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529174" y="2399542"/>
                  <a:ext cx="813816" cy="813816"/>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8828137" y="4073391"/>
                  <a:ext cx="907096" cy="839948"/>
                  <a:chOff x="9530383" y="1696408"/>
                  <a:chExt cx="2425881" cy="2246300"/>
                </a:xfrm>
                <a:grpFill/>
              </p:grpSpPr>
              <p:sp>
                <p:nvSpPr>
                  <p:cNvPr id="38" name="Oval 37"/>
                  <p:cNvSpPr/>
                  <p:nvPr/>
                </p:nvSpPr>
                <p:spPr>
                  <a:xfrm rot="1324184">
                    <a:off x="10898846" y="1696408"/>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rot="19674137">
                    <a:off x="10046624" y="1773147"/>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rot="16200000">
                    <a:off x="9692835" y="251419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rot="13268477">
                    <a:off x="10072668" y="3150053"/>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rot="9302007">
                    <a:off x="10925811" y="3207346"/>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rot="6240094">
                    <a:off x="11383354" y="256318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Oval 28"/>
                <p:cNvSpPr/>
                <p:nvPr/>
              </p:nvSpPr>
              <p:spPr>
                <a:xfrm>
                  <a:off x="9026837" y="4255984"/>
                  <a:ext cx="475077" cy="475077"/>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a:off x="7400226" y="6344049"/>
                <a:ext cx="42782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7364009" y="2543036"/>
                <a:ext cx="1" cy="374122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3" name="TextBox 62"/>
            <p:cNvSpPr txBox="1"/>
            <p:nvPr/>
          </p:nvSpPr>
          <p:spPr>
            <a:xfrm>
              <a:off x="7826967" y="2809616"/>
              <a:ext cx="1207381" cy="307777"/>
            </a:xfrm>
            <a:prstGeom prst="rect">
              <a:avLst/>
            </a:prstGeom>
            <a:noFill/>
          </p:spPr>
          <p:txBody>
            <a:bodyPr wrap="none" rtlCol="0">
              <a:spAutoFit/>
            </a:bodyPr>
            <a:lstStyle/>
            <a:p>
              <a:r>
                <a:rPr lang="en-US" sz="1400" dirty="0" smtClean="0">
                  <a:solidFill>
                    <a:sysClr val="windowText" lastClr="000000"/>
                  </a:solidFill>
                </a:rPr>
                <a:t>College of </a:t>
              </a:r>
              <a:r>
                <a:rPr lang="is-IS" sz="1400" dirty="0" smtClean="0">
                  <a:solidFill>
                    <a:sysClr val="windowText" lastClr="000000"/>
                  </a:solidFill>
                </a:rPr>
                <a:t>…..</a:t>
              </a:r>
              <a:endParaRPr lang="en-US" sz="1400" dirty="0">
                <a:solidFill>
                  <a:sysClr val="windowText" lastClr="000000"/>
                </a:solidFill>
              </a:endParaRPr>
            </a:p>
          </p:txBody>
        </p:sp>
        <p:sp>
          <p:nvSpPr>
            <p:cNvPr id="65" name="TextBox 64"/>
            <p:cNvSpPr txBox="1"/>
            <p:nvPr/>
          </p:nvSpPr>
          <p:spPr>
            <a:xfrm rot="16200000">
              <a:off x="6867432" y="4320578"/>
              <a:ext cx="849913" cy="307777"/>
            </a:xfrm>
            <a:prstGeom prst="rect">
              <a:avLst/>
            </a:prstGeom>
            <a:noFill/>
          </p:spPr>
          <p:txBody>
            <a:bodyPr wrap="none" rtlCol="0">
              <a:spAutoFit/>
            </a:bodyPr>
            <a:lstStyle/>
            <a:p>
              <a:r>
                <a:rPr lang="en-US" sz="1400" dirty="0" smtClean="0">
                  <a:solidFill>
                    <a:sysClr val="windowText" lastClr="000000"/>
                  </a:solidFill>
                </a:rPr>
                <a:t>Citations</a:t>
              </a:r>
              <a:endParaRPr lang="en-US" sz="1400" dirty="0">
                <a:solidFill>
                  <a:sysClr val="windowText" lastClr="000000"/>
                </a:solidFill>
              </a:endParaRPr>
            </a:p>
          </p:txBody>
        </p:sp>
        <p:sp>
          <p:nvSpPr>
            <p:cNvPr id="66" name="TextBox 65"/>
            <p:cNvSpPr txBox="1"/>
            <p:nvPr/>
          </p:nvSpPr>
          <p:spPr>
            <a:xfrm rot="17980098">
              <a:off x="7915239" y="6242970"/>
              <a:ext cx="593432" cy="307777"/>
            </a:xfrm>
            <a:prstGeom prst="rect">
              <a:avLst/>
            </a:prstGeom>
            <a:noFill/>
          </p:spPr>
          <p:txBody>
            <a:bodyPr wrap="none" rtlCol="0">
              <a:spAutoFit/>
            </a:bodyPr>
            <a:lstStyle/>
            <a:p>
              <a:r>
                <a:rPr lang="en-US" sz="1400" dirty="0" smtClean="0">
                  <a:solidFill>
                    <a:sysClr val="windowText" lastClr="000000"/>
                  </a:solidFill>
                </a:rPr>
                <a:t>Good</a:t>
              </a:r>
              <a:endParaRPr lang="en-US" sz="1400" dirty="0">
                <a:solidFill>
                  <a:sysClr val="windowText" lastClr="000000"/>
                </a:solidFill>
              </a:endParaRPr>
            </a:p>
          </p:txBody>
        </p:sp>
        <p:sp>
          <p:nvSpPr>
            <p:cNvPr id="67" name="TextBox 66"/>
            <p:cNvSpPr txBox="1"/>
            <p:nvPr/>
          </p:nvSpPr>
          <p:spPr>
            <a:xfrm rot="17980098">
              <a:off x="8548934" y="6277301"/>
              <a:ext cx="655949" cy="307777"/>
            </a:xfrm>
            <a:prstGeom prst="rect">
              <a:avLst/>
            </a:prstGeom>
            <a:noFill/>
          </p:spPr>
          <p:txBody>
            <a:bodyPr wrap="none" rtlCol="0">
              <a:spAutoFit/>
            </a:bodyPr>
            <a:lstStyle/>
            <a:p>
              <a:r>
                <a:rPr lang="en-US" sz="1400" dirty="0" smtClean="0">
                  <a:solidFill>
                    <a:sysClr val="windowText" lastClr="000000"/>
                  </a:solidFill>
                </a:rPr>
                <a:t>Better</a:t>
              </a:r>
              <a:endParaRPr lang="en-US" sz="1400" dirty="0">
                <a:solidFill>
                  <a:sysClr val="windowText" lastClr="000000"/>
                </a:solidFill>
              </a:endParaRPr>
            </a:p>
          </p:txBody>
        </p:sp>
        <p:sp>
          <p:nvSpPr>
            <p:cNvPr id="68" name="TextBox 67"/>
            <p:cNvSpPr txBox="1"/>
            <p:nvPr/>
          </p:nvSpPr>
          <p:spPr>
            <a:xfrm rot="17980098">
              <a:off x="9201866" y="6268356"/>
              <a:ext cx="679994" cy="307777"/>
            </a:xfrm>
            <a:prstGeom prst="rect">
              <a:avLst/>
            </a:prstGeom>
            <a:noFill/>
          </p:spPr>
          <p:txBody>
            <a:bodyPr wrap="none" rtlCol="0">
              <a:spAutoFit/>
            </a:bodyPr>
            <a:lstStyle/>
            <a:p>
              <a:r>
                <a:rPr lang="is-IS" sz="1400" smtClean="0">
                  <a:solidFill>
                    <a:sysClr val="windowText" lastClr="000000"/>
                  </a:solidFill>
                </a:rPr>
                <a:t>Wait...</a:t>
              </a:r>
              <a:endParaRPr lang="en-US" sz="1400" dirty="0">
                <a:solidFill>
                  <a:sysClr val="windowText" lastClr="000000"/>
                </a:solidFill>
              </a:endParaRPr>
            </a:p>
          </p:txBody>
        </p:sp>
        <p:sp>
          <p:nvSpPr>
            <p:cNvPr id="69" name="TextBox 68"/>
            <p:cNvSpPr txBox="1"/>
            <p:nvPr/>
          </p:nvSpPr>
          <p:spPr>
            <a:xfrm rot="17980098">
              <a:off x="9928534" y="6255991"/>
              <a:ext cx="556563" cy="307777"/>
            </a:xfrm>
            <a:prstGeom prst="rect">
              <a:avLst/>
            </a:prstGeom>
            <a:noFill/>
          </p:spPr>
          <p:txBody>
            <a:bodyPr wrap="none" rtlCol="0">
              <a:spAutoFit/>
            </a:bodyPr>
            <a:lstStyle/>
            <a:p>
              <a:r>
                <a:rPr lang="is-IS" sz="1400" smtClean="0">
                  <a:solidFill>
                    <a:sysClr val="windowText" lastClr="000000"/>
                  </a:solidFill>
                </a:rPr>
                <a:t>Oh...</a:t>
              </a:r>
              <a:endParaRPr lang="en-US" sz="1400" dirty="0">
                <a:solidFill>
                  <a:sysClr val="windowText" lastClr="000000"/>
                </a:solidFill>
              </a:endParaRPr>
            </a:p>
          </p:txBody>
        </p:sp>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par>
                                <p:cTn id="27" presetID="3" presetClass="entr" presetSubtype="1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horizontal)">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blinds(horizontal)">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3672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3" y="5285725"/>
            <a:ext cx="371951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dirty="0" err="1">
                <a:solidFill>
                  <a:schemeClr val="bg1">
                    <a:lumMod val="50000"/>
                    <a:lumOff val="50000"/>
                  </a:schemeClr>
                </a:solidFill>
              </a:rPr>
              <a:t>SubjectBook</a:t>
            </a:r>
            <a:r>
              <a:rPr lang="en-US" sz="1000" dirty="0">
                <a:solidFill>
                  <a:schemeClr val="bg1">
                    <a:lumMod val="50000"/>
                    <a:lumOff val="50000"/>
                  </a:schemeClr>
                </a:solidFill>
              </a:rPr>
              <a:t>: Web-based Visualization Of Multimodal Affective Datasets", </a:t>
            </a:r>
            <a:r>
              <a:rPr lang="en-US" sz="1000" i="1" dirty="0">
                <a:solidFill>
                  <a:schemeClr val="bg1">
                    <a:lumMod val="50000"/>
                    <a:lumOff val="50000"/>
                  </a:schemeClr>
                </a:solidFill>
              </a:rPr>
              <a:t>ACM Human Factors in Computing Systems</a:t>
            </a:r>
            <a:r>
              <a:rPr lang="en-US" sz="1000" dirty="0">
                <a:solidFill>
                  <a:schemeClr val="bg1">
                    <a:lumMod val="50000"/>
                    <a:lumOff val="50000"/>
                  </a:schemeClr>
                </a:solidFill>
              </a:rPr>
              <a:t>, CHI 2016, San Jose, CA</a:t>
            </a:r>
          </a:p>
        </p:txBody>
      </p:sp>
      <p:sp>
        <p:nvSpPr>
          <p:cNvPr id="8" name="TextBox 7"/>
          <p:cNvSpPr txBox="1"/>
          <p:nvPr/>
        </p:nvSpPr>
        <p:spPr>
          <a:xfrm>
            <a:off x="8215743" y="6032420"/>
            <a:ext cx="3719513" cy="72096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"Dissecting Scholarly Patterns in Biology and Computer Science", </a:t>
            </a:r>
            <a:r>
              <a:rPr lang="en-US" sz="1000" i="1" dirty="0">
                <a:solidFill>
                  <a:schemeClr val="bg1">
                    <a:lumMod val="50000"/>
                    <a:lumOff val="50000"/>
                  </a:schemeClr>
                </a:solidFill>
              </a:rPr>
              <a:t>The Science of Team Science</a:t>
            </a:r>
            <a:r>
              <a:rPr lang="en-US" sz="1000" dirty="0">
                <a:solidFill>
                  <a:schemeClr val="bg1">
                    <a:lumMod val="50000"/>
                    <a:lumOff val="50000"/>
                  </a:schemeClr>
                </a:solidFill>
              </a:rPr>
              <a:t>,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p>
        </p:txBody>
      </p:sp>
      <p:sp>
        <p:nvSpPr>
          <p:cNvPr id="9" name="TextBox 8"/>
          <p:cNvSpPr txBox="1"/>
          <p:nvPr/>
        </p:nvSpPr>
        <p:spPr>
          <a:xfrm>
            <a:off x="4341486" y="5285725"/>
            <a:ext cx="3818796"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"Information Visualization in Affective User Studies", </a:t>
            </a:r>
            <a:r>
              <a:rPr lang="en-US" sz="1000" i="1" dirty="0">
                <a:solidFill>
                  <a:schemeClr val="bg1">
                    <a:lumMod val="50000"/>
                    <a:lumOff val="50000"/>
                  </a:schemeClr>
                </a:solidFill>
              </a:rPr>
              <a:t>The IEEE Visual Analytics Science and Technology, IEEE Information Visualization, and IEEE Scientific Visualization</a:t>
            </a:r>
            <a:r>
              <a:rPr lang="en-US" sz="1000" dirty="0">
                <a:solidFill>
                  <a:schemeClr val="bg1">
                    <a:lumMod val="50000"/>
                    <a:lumOff val="50000"/>
                  </a:schemeClr>
                </a:solidFill>
              </a:rPr>
              <a:t>, VIS 2014, Paris, France</a:t>
            </a:r>
          </a:p>
        </p:txBody>
      </p:sp>
      <p:sp>
        <p:nvSpPr>
          <p:cNvPr id="10" name="TextBox 9"/>
          <p:cNvSpPr txBox="1"/>
          <p:nvPr/>
        </p:nvSpPr>
        <p:spPr>
          <a:xfrm>
            <a:off x="4341486" y="6032419"/>
            <a:ext cx="3818796"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"Interfacing Information in Affective User Studies", </a:t>
            </a:r>
            <a:r>
              <a:rPr lang="en-US" sz="1000" i="1" dirty="0">
                <a:solidFill>
                  <a:schemeClr val="bg1">
                    <a:lumMod val="50000"/>
                    <a:lumOff val="50000"/>
                  </a:schemeClr>
                </a:solidFill>
              </a:rPr>
              <a:t>The 2014 ACM International Joint Conference on Pervasive and Ubiquitous Computing</a:t>
            </a:r>
            <a:r>
              <a:rPr lang="en-US" sz="1000" dirty="0">
                <a:solidFill>
                  <a:schemeClr val="bg1">
                    <a:lumMod val="50000"/>
                    <a:lumOff val="50000"/>
                  </a:schemeClr>
                </a:solidFill>
              </a:rPr>
              <a:t>,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p>
        </p:txBody>
      </p:sp>
      <p:sp>
        <p:nvSpPr>
          <p:cNvPr id="11" name="TextBox 10"/>
          <p:cNvSpPr txBox="1"/>
          <p:nvPr/>
        </p:nvSpPr>
        <p:spPr>
          <a:xfrm>
            <a:off x="175843" y="6032420"/>
            <a:ext cx="4130474"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"Enhancing Mobile Security with Continuous Authentication Based on Touchscreen Gestures", </a:t>
            </a:r>
            <a:r>
              <a:rPr lang="en-US" sz="1000" i="1" dirty="0">
                <a:solidFill>
                  <a:schemeClr val="bg1">
                    <a:lumMod val="50000"/>
                    <a:lumOff val="50000"/>
                  </a:schemeClr>
                </a:solidFill>
              </a:rPr>
              <a:t>The twelfth annual IEEE Conference on Technologies for Homeland Security</a:t>
            </a:r>
            <a:r>
              <a:rPr lang="en-US" sz="1000" dirty="0">
                <a:solidFill>
                  <a:schemeClr val="bg1">
                    <a:lumMod val="50000"/>
                    <a:lumOff val="50000"/>
                  </a:schemeClr>
                </a:solidFill>
              </a:rPr>
              <a:t>, HST 2012, Waltham, MA</a:t>
            </a:r>
          </a:p>
        </p:txBody>
      </p:sp>
      <p:sp>
        <p:nvSpPr>
          <p:cNvPr id="12" name="TextBox 11"/>
          <p:cNvSpPr txBox="1"/>
          <p:nvPr/>
        </p:nvSpPr>
        <p:spPr>
          <a:xfrm>
            <a:off x="175843" y="5285725"/>
            <a:ext cx="413047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"Acceleration of Bulk Memory Operations in a Heterogeneous Multicore Architecture", </a:t>
            </a:r>
            <a:r>
              <a:rPr lang="en-US" sz="1000" i="1" dirty="0">
                <a:solidFill>
                  <a:schemeClr val="bg1">
                    <a:lumMod val="50000"/>
                    <a:lumOff val="50000"/>
                  </a:schemeClr>
                </a:solidFill>
              </a:rPr>
              <a:t>21st International Conference on Parallel Architectures and Compilation Techniques</a:t>
            </a:r>
            <a:r>
              <a:rPr lang="en-US" sz="1000" dirty="0">
                <a:solidFill>
                  <a:schemeClr val="bg1">
                    <a:lumMod val="50000"/>
                    <a:lumOff val="50000"/>
                  </a:schemeClr>
                </a:solidFill>
              </a:rPr>
              <a:t>,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7964184" y="1248800"/>
            <a:ext cx="3971073" cy="950186"/>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800" b="1" dirty="0" smtClean="0">
                <a:solidFill>
                  <a:schemeClr val="bg1"/>
                </a:solidFill>
              </a:rPr>
              <a:t>Conference Presentations</a:t>
            </a:r>
          </a:p>
          <a:p>
            <a:endParaRPr lang="en-US" sz="800" b="1" dirty="0" smtClean="0">
              <a:solidFill>
                <a:schemeClr val="bg1"/>
              </a:solidFill>
            </a:endParaRPr>
          </a:p>
          <a:p>
            <a:r>
              <a:rPr lang="en-US" sz="800" b="1" dirty="0" smtClean="0">
                <a:solidFill>
                  <a:schemeClr val="bg1"/>
                </a:solidFill>
              </a:rPr>
              <a:t>K </a:t>
            </a:r>
            <a:r>
              <a:rPr lang="en-US" sz="800" b="1" dirty="0">
                <a:solidFill>
                  <a:schemeClr val="bg1"/>
                </a:solidFill>
              </a:rPr>
              <a:t>Kwon</a:t>
            </a:r>
            <a:r>
              <a:rPr lang="en-US" sz="800" dirty="0">
                <a:solidFill>
                  <a:schemeClr val="bg1">
                    <a:lumMod val="50000"/>
                    <a:lumOff val="50000"/>
                  </a:schemeClr>
                </a:solidFill>
              </a:rPr>
              <a:t>, "</a:t>
            </a:r>
            <a:r>
              <a:rPr lang="en-US" sz="800" i="1" dirty="0">
                <a:solidFill>
                  <a:schemeClr val="bg1">
                    <a:lumMod val="50000"/>
                    <a:lumOff val="50000"/>
                  </a:schemeClr>
                </a:solidFill>
              </a:rPr>
              <a:t>Design Principles: Information Visualization in User Studies</a:t>
            </a:r>
            <a:r>
              <a:rPr lang="en-US" sz="800" dirty="0">
                <a:solidFill>
                  <a:schemeClr val="bg1">
                    <a:lumMod val="50000"/>
                    <a:lumOff val="50000"/>
                  </a:schemeClr>
                </a:solidFill>
              </a:rPr>
              <a:t>", </a:t>
            </a:r>
            <a:r>
              <a:rPr lang="en-US" sz="800" i="1" dirty="0">
                <a:solidFill>
                  <a:schemeClr val="bg1">
                    <a:lumMod val="50000"/>
                    <a:lumOff val="50000"/>
                  </a:schemeClr>
                </a:solidFill>
              </a:rPr>
              <a:t>Proceedings of the 2015 US-Korea Conference on Science, Technology and Entrepreneurship, UKC 2015</a:t>
            </a:r>
            <a:r>
              <a:rPr lang="en-US" sz="800" dirty="0">
                <a:solidFill>
                  <a:schemeClr val="bg1">
                    <a:lumMod val="50000"/>
                    <a:lumOff val="50000"/>
                  </a:schemeClr>
                </a:solidFill>
              </a:rPr>
              <a:t> </a:t>
            </a:r>
            <a:r>
              <a:rPr lang="en-US" sz="800" dirty="0" smtClean="0">
                <a:solidFill>
                  <a:schemeClr val="bg1">
                    <a:lumMod val="50000"/>
                    <a:lumOff val="50000"/>
                  </a:schemeClr>
                </a:solidFill>
              </a:rPr>
              <a:t>Atlanta</a:t>
            </a:r>
          </a:p>
          <a:p>
            <a:r>
              <a:rPr lang="en-US" sz="800" b="1" dirty="0" smtClean="0">
                <a:solidFill>
                  <a:schemeClr val="bg1"/>
                </a:solidFill>
              </a:rPr>
              <a:t>K </a:t>
            </a:r>
            <a:r>
              <a:rPr lang="en-US" sz="800" b="1" dirty="0">
                <a:solidFill>
                  <a:schemeClr val="bg1"/>
                </a:solidFill>
              </a:rPr>
              <a:t>Kwon</a:t>
            </a:r>
            <a:r>
              <a:rPr lang="en-US" sz="800" dirty="0" smtClean="0">
                <a:solidFill>
                  <a:schemeClr val="bg1">
                    <a:lumMod val="50000"/>
                    <a:lumOff val="50000"/>
                  </a:schemeClr>
                </a:solidFill>
              </a:rPr>
              <a:t>, </a:t>
            </a:r>
            <a:r>
              <a:rPr lang="en-US" sz="800" dirty="0">
                <a:solidFill>
                  <a:schemeClr val="bg1">
                    <a:lumMod val="50000"/>
                    <a:lumOff val="50000"/>
                  </a:schemeClr>
                </a:solidFill>
              </a:rPr>
              <a:t>"</a:t>
            </a:r>
            <a:r>
              <a:rPr lang="en-US" sz="800" i="1" dirty="0">
                <a:solidFill>
                  <a:schemeClr val="bg1">
                    <a:lumMod val="50000"/>
                    <a:lumOff val="50000"/>
                  </a:schemeClr>
                </a:solidFill>
              </a:rPr>
              <a:t>Interfacing Information with Mixed Methods</a:t>
            </a:r>
            <a:r>
              <a:rPr lang="en-US" sz="800" dirty="0">
                <a:solidFill>
                  <a:schemeClr val="bg1">
                    <a:lumMod val="50000"/>
                    <a:lumOff val="50000"/>
                  </a:schemeClr>
                </a:solidFill>
              </a:rPr>
              <a:t>", </a:t>
            </a:r>
            <a:r>
              <a:rPr lang="en-US" sz="800" i="1" dirty="0">
                <a:solidFill>
                  <a:schemeClr val="bg1">
                    <a:lumMod val="50000"/>
                    <a:lumOff val="50000"/>
                  </a:schemeClr>
                </a:solidFill>
              </a:rPr>
              <a:t>Proceedings of the 2014 US-Korea Conference on Science, Technology and Entrepreneurship, UKC 2014</a:t>
            </a:r>
            <a:r>
              <a:rPr lang="en-US" sz="800" dirty="0">
                <a:solidFill>
                  <a:schemeClr val="bg1">
                    <a:lumMod val="50000"/>
                    <a:lumOff val="50000"/>
                  </a:schemeClr>
                </a:solidFill>
              </a:rPr>
              <a:t> San Francisco, </a:t>
            </a:r>
            <a:r>
              <a:rPr lang="en-US" sz="800" dirty="0" smtClean="0">
                <a:solidFill>
                  <a:schemeClr val="bg1">
                    <a:lumMod val="50000"/>
                    <a:lumOff val="50000"/>
                  </a:schemeClr>
                </a:solidFill>
              </a:rPr>
              <a:t>CA</a:t>
            </a:r>
            <a:endParaRPr lang="en-US" sz="800" dirty="0">
              <a:solidFill>
                <a:schemeClr val="bg1">
                  <a:lumMod val="50000"/>
                  <a:lumOff val="50000"/>
                </a:schemeClr>
              </a:solidFill>
            </a:endParaRPr>
          </a:p>
        </p:txBody>
      </p:sp>
      <p:sp>
        <p:nvSpPr>
          <p:cNvPr id="18" name="TextBox 17"/>
          <p:cNvSpPr txBox="1"/>
          <p:nvPr/>
        </p:nvSpPr>
        <p:spPr>
          <a:xfrm>
            <a:off x="4917233" y="1255791"/>
            <a:ext cx="3026479" cy="943195"/>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800" b="1" dirty="0" smtClean="0">
                <a:solidFill>
                  <a:schemeClr val="bg1"/>
                </a:solidFill>
              </a:rPr>
              <a:t>Activities / Membership</a:t>
            </a:r>
          </a:p>
          <a:p>
            <a:endParaRPr lang="en-US" sz="800" dirty="0" smtClean="0">
              <a:solidFill>
                <a:schemeClr val="bg1"/>
              </a:solidFill>
            </a:endParaRPr>
          </a:p>
          <a:p>
            <a:r>
              <a:rPr lang="en-US" sz="800" dirty="0" smtClean="0">
                <a:solidFill>
                  <a:schemeClr val="bg1"/>
                </a:solidFill>
              </a:rPr>
              <a:t>2012 PhD Student Association Officer</a:t>
            </a:r>
          </a:p>
          <a:p>
            <a:r>
              <a:rPr lang="en-US" sz="800" dirty="0" smtClean="0">
                <a:solidFill>
                  <a:schemeClr val="bg1"/>
                </a:solidFill>
              </a:rPr>
              <a:t>2014 Computer Science PhD Showcase</a:t>
            </a:r>
          </a:p>
          <a:p>
            <a:r>
              <a:rPr lang="en-US" sz="800" dirty="0" smtClean="0">
                <a:solidFill>
                  <a:schemeClr val="bg1"/>
                </a:solidFill>
              </a:rPr>
              <a:t>2014 Graduate </a:t>
            </a:r>
            <a:r>
              <a:rPr lang="en-US" sz="800" dirty="0">
                <a:solidFill>
                  <a:schemeClr val="bg1"/>
                </a:solidFill>
              </a:rPr>
              <a:t>Research and Scholarship Projects </a:t>
            </a:r>
            <a:r>
              <a:rPr lang="en-US" sz="800" dirty="0" smtClean="0">
                <a:solidFill>
                  <a:schemeClr val="bg1"/>
                </a:solidFill>
              </a:rPr>
              <a:t>(</a:t>
            </a:r>
            <a:r>
              <a:rPr lang="en-US" sz="800" dirty="0" err="1" smtClean="0">
                <a:solidFill>
                  <a:schemeClr val="bg1"/>
                </a:solidFill>
              </a:rPr>
              <a:t>GRaSP</a:t>
            </a:r>
            <a:r>
              <a:rPr lang="en-US" sz="800" dirty="0" smtClean="0">
                <a:solidFill>
                  <a:schemeClr val="bg1"/>
                </a:solidFill>
              </a:rPr>
              <a:t>)</a:t>
            </a:r>
          </a:p>
          <a:p>
            <a:r>
              <a:rPr lang="en-US" sz="800" dirty="0" smtClean="0">
                <a:solidFill>
                  <a:schemeClr val="bg1"/>
                </a:solidFill>
              </a:rPr>
              <a:t>2015 </a:t>
            </a:r>
            <a:r>
              <a:rPr lang="en-US" sz="800" dirty="0">
                <a:solidFill>
                  <a:schemeClr val="bg1"/>
                </a:solidFill>
              </a:rPr>
              <a:t>Graduate Research and Scholarship Projects (</a:t>
            </a:r>
            <a:r>
              <a:rPr lang="en-US" sz="800" dirty="0" err="1">
                <a:solidFill>
                  <a:schemeClr val="bg1"/>
                </a:solidFill>
              </a:rPr>
              <a:t>GRaSP</a:t>
            </a:r>
            <a:r>
              <a:rPr lang="en-US" sz="800" dirty="0" smtClean="0">
                <a:solidFill>
                  <a:schemeClr val="bg1"/>
                </a:solidFill>
              </a:rPr>
              <a:t>)</a:t>
            </a:r>
          </a:p>
          <a:p>
            <a:r>
              <a:rPr lang="en-US" sz="800" dirty="0" smtClean="0">
                <a:solidFill>
                  <a:schemeClr val="bg1"/>
                </a:solidFill>
              </a:rPr>
              <a:t>2016 Volunteering Judges</a:t>
            </a:r>
          </a:p>
          <a:p>
            <a:endParaRPr lang="en-US" sz="800" dirty="0">
              <a:solidFill>
                <a:schemeClr val="bg1"/>
              </a:solidFill>
            </a:endParaRPr>
          </a:p>
        </p:txBody>
      </p:sp>
      <p:pic>
        <p:nvPicPr>
          <p:cNvPr id="19" name="Picture 18"/>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16819" y="609674"/>
            <a:ext cx="758704" cy="758704"/>
          </a:xfrm>
          <a:prstGeom prst="ellipse">
            <a:avLst/>
          </a:prstGeom>
        </p:spPr>
      </p:pic>
      <p:cxnSp>
        <p:nvCxnSpPr>
          <p:cNvPr id="21" name="Straight Connector 20"/>
          <p:cNvCxnSpPr>
            <a:stCxn id="7" idx="0"/>
          </p:cNvCxnSpPr>
          <p:nvPr/>
        </p:nvCxnSpPr>
        <p:spPr>
          <a:xfrm flipV="1">
            <a:off x="10075500" y="3650335"/>
            <a:ext cx="189729"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250884" y="3655439"/>
            <a:ext cx="849115"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6000542" y="3763725"/>
            <a:ext cx="25034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241080" y="3650335"/>
            <a:ext cx="511684" cy="238208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744508" y="3720986"/>
            <a:ext cx="496572" cy="156473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430473" y="2198986"/>
            <a:ext cx="1702968" cy="145645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81628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1" y="2198986"/>
            <a:ext cx="1533712"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5" y="2198986"/>
            <a:ext cx="3677708" cy="14564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B74F74A-7BF3-1C41-9DD5-AD56B693B424}" type="slidenum">
              <a:rPr lang="en-US" smtClean="0"/>
              <a:t>38</a:t>
            </a:fld>
            <a:endParaRPr lang="en-US" dirty="0"/>
          </a:p>
        </p:txBody>
      </p:sp>
      <p:cxnSp>
        <p:nvCxnSpPr>
          <p:cNvPr id="25" name="Straight Connector 24"/>
          <p:cNvCxnSpPr>
            <a:stCxn id="8" idx="0"/>
          </p:cNvCxnSpPr>
          <p:nvPr/>
        </p:nvCxnSpPr>
        <p:spPr>
          <a:xfrm flipH="1" flipV="1">
            <a:off x="9198430" y="3655440"/>
            <a:ext cx="877070"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91767" y="4885555"/>
            <a:ext cx="1168515" cy="375047"/>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39511" y="4873310"/>
            <a:ext cx="1041859" cy="362386"/>
          </a:xfrm>
          <a:prstGeom prst="rect">
            <a:avLst/>
          </a:prstGeom>
        </p:spPr>
      </p:pic>
      <p:pic>
        <p:nvPicPr>
          <p:cNvPr id="16" name="Picture 1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4567" y="4858457"/>
            <a:ext cx="950769" cy="386250"/>
          </a:xfrm>
          <a:prstGeom prst="rect">
            <a:avLst/>
          </a:prstGeom>
        </p:spPr>
      </p:pic>
      <p:pic>
        <p:nvPicPr>
          <p:cNvPr id="20" name="Picture 1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242014" y="4885556"/>
            <a:ext cx="1656905" cy="370672"/>
          </a:xfrm>
          <a:prstGeom prst="rect">
            <a:avLst/>
          </a:prstGeom>
        </p:spPr>
      </p:pic>
      <p:sp>
        <p:nvSpPr>
          <p:cNvPr id="33" name="TextBox 32"/>
          <p:cNvSpPr txBox="1"/>
          <p:nvPr/>
        </p:nvSpPr>
        <p:spPr>
          <a:xfrm>
            <a:off x="5684060" y="3445346"/>
            <a:ext cx="6222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M.S.</a:t>
            </a:r>
            <a:endParaRPr lang="en-US" dirty="0"/>
          </a:p>
        </p:txBody>
      </p:sp>
      <p:sp>
        <p:nvSpPr>
          <p:cNvPr id="40" name="TextBox 39"/>
          <p:cNvSpPr txBox="1"/>
          <p:nvPr/>
        </p:nvSpPr>
        <p:spPr>
          <a:xfrm>
            <a:off x="2561231" y="3454515"/>
            <a:ext cx="14766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Switched Lab</a:t>
            </a:r>
            <a:endParaRPr lang="en-US" dirty="0"/>
          </a:p>
        </p:txBody>
      </p:sp>
      <p:cxnSp>
        <p:nvCxnSpPr>
          <p:cNvPr id="44" name="Straight Connector 43"/>
          <p:cNvCxnSpPr>
            <a:endCxn id="15" idx="2"/>
          </p:cNvCxnSpPr>
          <p:nvPr/>
        </p:nvCxnSpPr>
        <p:spPr>
          <a:xfrm flipV="1">
            <a:off x="9198430" y="2198986"/>
            <a:ext cx="751291"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982959" y="1459420"/>
            <a:ext cx="1097280" cy="1097280"/>
          </a:xfrm>
          <a:prstGeom prst="ellipse">
            <a:avLst/>
          </a:prstGeom>
        </p:spPr>
      </p:pic>
      <p:pic>
        <p:nvPicPr>
          <p:cNvPr id="49" name="Picture 48"/>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50806" y="1459420"/>
            <a:ext cx="1097280" cy="1097280"/>
          </a:xfrm>
          <a:prstGeom prst="ellipse">
            <a:avLst/>
          </a:prstGeom>
        </p:spPr>
      </p:pic>
      <p:grpSp>
        <p:nvGrpSpPr>
          <p:cNvPr id="64" name="Group 63"/>
          <p:cNvGrpSpPr/>
          <p:nvPr/>
        </p:nvGrpSpPr>
        <p:grpSpPr>
          <a:xfrm>
            <a:off x="4682174" y="-66685"/>
            <a:ext cx="7645580" cy="3743329"/>
            <a:chOff x="-1624287" y="-1406777"/>
            <a:chExt cx="7645580" cy="3743329"/>
          </a:xfrm>
        </p:grpSpPr>
        <p:pic>
          <p:nvPicPr>
            <p:cNvPr id="3" name="Picture 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395059" y="-1406777"/>
              <a:ext cx="3626234" cy="2778289"/>
            </a:xfrm>
            <a:prstGeom prst="rect">
              <a:avLst/>
            </a:prstGeom>
          </p:spPr>
        </p:pic>
        <p:pic>
          <p:nvPicPr>
            <p:cNvPr id="5" name="Picture 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624287" y="-1396837"/>
              <a:ext cx="4284482" cy="2743200"/>
            </a:xfrm>
            <a:prstGeom prst="rect">
              <a:avLst/>
            </a:prstGeom>
          </p:spPr>
        </p:pic>
        <p:cxnSp>
          <p:nvCxnSpPr>
            <p:cNvPr id="52" name="Straight Connector 51"/>
            <p:cNvCxnSpPr/>
            <p:nvPr/>
          </p:nvCxnSpPr>
          <p:spPr>
            <a:xfrm flipV="1">
              <a:off x="700314" y="1045922"/>
              <a:ext cx="3523113" cy="127452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1302896" y="1045921"/>
              <a:ext cx="1768710" cy="129063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7968421" y="2381975"/>
            <a:ext cx="4165768" cy="282624"/>
            <a:chOff x="7968421" y="2381975"/>
            <a:chExt cx="4165768" cy="282624"/>
          </a:xfrm>
        </p:grpSpPr>
        <p:sp>
          <p:nvSpPr>
            <p:cNvPr id="17" name="TextBox 16"/>
            <p:cNvSpPr txBox="1"/>
            <p:nvPr/>
          </p:nvSpPr>
          <p:spPr>
            <a:xfrm>
              <a:off x="7968421" y="2387600"/>
              <a:ext cx="758797" cy="276999"/>
            </a:xfrm>
            <a:prstGeom prst="rect">
              <a:avLst/>
            </a:prstGeom>
            <a:noFill/>
          </p:spPr>
          <p:txBody>
            <a:bodyPr wrap="none" rtlCol="0">
              <a:spAutoFit/>
            </a:bodyPr>
            <a:lstStyle/>
            <a:p>
              <a:r>
                <a:rPr lang="en-US" sz="1200" dirty="0" smtClean="0">
                  <a:solidFill>
                    <a:srgbClr val="FFC000"/>
                  </a:solidFill>
                </a:rPr>
                <a:t>Released</a:t>
              </a:r>
              <a:endParaRPr lang="en-US" sz="1200" dirty="0">
                <a:solidFill>
                  <a:srgbClr val="FFC000"/>
                </a:solidFill>
              </a:endParaRPr>
            </a:p>
          </p:txBody>
        </p:sp>
        <p:sp>
          <p:nvSpPr>
            <p:cNvPr id="41" name="TextBox 40"/>
            <p:cNvSpPr txBox="1"/>
            <p:nvPr/>
          </p:nvSpPr>
          <p:spPr>
            <a:xfrm>
              <a:off x="11375392" y="2381975"/>
              <a:ext cx="758797" cy="276999"/>
            </a:xfrm>
            <a:prstGeom prst="rect">
              <a:avLst/>
            </a:prstGeom>
            <a:noFill/>
          </p:spPr>
          <p:txBody>
            <a:bodyPr wrap="none" rtlCol="0">
              <a:spAutoFit/>
            </a:bodyPr>
            <a:lstStyle/>
            <a:p>
              <a:r>
                <a:rPr lang="en-US" sz="1200" smtClean="0">
                  <a:solidFill>
                    <a:srgbClr val="FFC000"/>
                  </a:solidFill>
                </a:rPr>
                <a:t>Released</a:t>
              </a:r>
              <a:endParaRPr lang="en-US" sz="1200">
                <a:solidFill>
                  <a:srgbClr val="FFC000"/>
                </a:solidFill>
              </a:endParaRPr>
            </a:p>
          </p:txBody>
        </p:sp>
      </p:grpSp>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10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1000"/>
                                        <p:tgtEl>
                                          <p:spTgt spid="11"/>
                                        </p:tgtEl>
                                      </p:cBhvr>
                                    </p:animEffect>
                                  </p:childTnLst>
                                </p:cTn>
                              </p:par>
                            </p:childTnLst>
                          </p:cTn>
                        </p:par>
                        <p:par>
                          <p:cTn id="17" fill="hold">
                            <p:stCondLst>
                              <p:cond delay="1000"/>
                            </p:stCondLst>
                            <p:childTnLst>
                              <p:par>
                                <p:cTn id="18" presetID="5" presetClass="entr" presetSubtype="1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checkerboard(across)">
                                      <p:cBhvr>
                                        <p:cTn id="20" dur="1000"/>
                                        <p:tgtEl>
                                          <p:spTgt spid="35"/>
                                        </p:tgtEl>
                                      </p:cBhvr>
                                    </p:animEffect>
                                  </p:childTnLst>
                                </p:cTn>
                              </p:par>
                              <p:par>
                                <p:cTn id="21" presetID="3" presetClass="entr" presetSubtype="1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linds(horizontal)">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blinds(horizontal)">
                                      <p:cBhvr>
                                        <p:cTn id="28" dur="500"/>
                                        <p:tgtEl>
                                          <p:spTgt spid="40"/>
                                        </p:tgtEl>
                                      </p:cBhvr>
                                    </p:animEffect>
                                  </p:childTnLst>
                                </p:cTn>
                              </p:par>
                              <p:par>
                                <p:cTn id="29" presetID="3" presetClass="entr" presetSubtype="10" fill="hold" nodeType="withEffect">
                                  <p:stCondLst>
                                    <p:cond delay="1000"/>
                                  </p:stCondLst>
                                  <p:childTnLst>
                                    <p:set>
                                      <p:cBhvr>
                                        <p:cTn id="30" dur="1" fill="hold">
                                          <p:stCondLst>
                                            <p:cond delay="0"/>
                                          </p:stCondLst>
                                        </p:cTn>
                                        <p:tgtEl>
                                          <p:spTgt spid="48"/>
                                        </p:tgtEl>
                                        <p:attrNameLst>
                                          <p:attrName>style.visibility</p:attrName>
                                        </p:attrNameLst>
                                      </p:cBhvr>
                                      <p:to>
                                        <p:strVal val="visible"/>
                                      </p:to>
                                    </p:set>
                                    <p:animEffect transition="in" filter="blinds(horizontal)">
                                      <p:cBhvr>
                                        <p:cTn id="31" dur="1000"/>
                                        <p:tgtEl>
                                          <p:spTgt spid="48"/>
                                        </p:tgtEl>
                                      </p:cBhvr>
                                    </p:animEffect>
                                  </p:childTnLst>
                                </p:cTn>
                              </p:par>
                            </p:childTnLst>
                          </p:cTn>
                        </p:par>
                        <p:par>
                          <p:cTn id="32" fill="hold">
                            <p:stCondLst>
                              <p:cond delay="2000"/>
                            </p:stCondLst>
                            <p:childTnLst>
                              <p:par>
                                <p:cTn id="33" presetID="3" presetClass="entr" presetSubtype="1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1000"/>
                                        <p:tgtEl>
                                          <p:spTgt spid="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1000"/>
                                        <p:tgtEl>
                                          <p:spTgt spid="10"/>
                                        </p:tgtEl>
                                      </p:cBhvr>
                                    </p:animEffect>
                                  </p:childTnLst>
                                </p:cTn>
                              </p:par>
                              <p:par>
                                <p:cTn id="39" presetID="5" presetClass="entr" presetSubtype="1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checkerboard(across)">
                                      <p:cBhvr>
                                        <p:cTn id="41" dur="1000"/>
                                        <p:tgtEl>
                                          <p:spTgt spid="29"/>
                                        </p:tgtEl>
                                      </p:cBhvr>
                                    </p:animEffect>
                                  </p:childTnLst>
                                </p:cTn>
                              </p:par>
                              <p:par>
                                <p:cTn id="42" presetID="5" presetClass="entr" presetSubtype="1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checkerboard(across)">
                                      <p:cBhvr>
                                        <p:cTn id="44" dur="1000"/>
                                        <p:tgtEl>
                                          <p:spTgt spid="26"/>
                                        </p:tgtEl>
                                      </p:cBhvr>
                                    </p:animEffect>
                                  </p:childTnLst>
                                </p:cTn>
                              </p:par>
                              <p:par>
                                <p:cTn id="45" presetID="3" presetClass="entr" presetSubtype="1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par>
                                <p:cTn id="48" presetID="3" presetClass="entr" presetSubtype="1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linds(horizont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blinds(horizontal)">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blinds(horizontal)">
                                      <p:cBhvr>
                                        <p:cTn id="60" dur="1000"/>
                                        <p:tgtEl>
                                          <p:spTgt spid="8"/>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linds(horizontal)">
                                      <p:cBhvr>
                                        <p:cTn id="63" dur="1000"/>
                                        <p:tgtEl>
                                          <p:spTgt spid="7"/>
                                        </p:tgtEl>
                                      </p:cBhvr>
                                    </p:animEffect>
                                  </p:childTnLst>
                                </p:cTn>
                              </p:par>
                              <p:par>
                                <p:cTn id="64" presetID="5" presetClass="entr" presetSubtype="1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checkerboard(across)">
                                      <p:cBhvr>
                                        <p:cTn id="66" dur="1000"/>
                                        <p:tgtEl>
                                          <p:spTgt spid="21"/>
                                        </p:tgtEl>
                                      </p:cBhvr>
                                    </p:animEffect>
                                  </p:childTnLst>
                                </p:cTn>
                              </p:par>
                              <p:par>
                                <p:cTn id="67" presetID="5" presetClass="entr" presetSubtype="1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checkerboard(across)">
                                      <p:cBhvr>
                                        <p:cTn id="69" dur="1000"/>
                                        <p:tgtEl>
                                          <p:spTgt spid="25"/>
                                        </p:tgtEl>
                                      </p:cBhvr>
                                    </p:animEffect>
                                  </p:childTnLst>
                                </p:cTn>
                              </p:par>
                              <p:par>
                                <p:cTn id="70" presetID="3" presetClass="entr" presetSubtype="10"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linds(horizontal)">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1"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blinds(horizontal)">
                                      <p:cBhvr>
                                        <p:cTn id="77" dur="500"/>
                                        <p:tgtEl>
                                          <p:spTgt spid="18"/>
                                        </p:tgtEl>
                                      </p:cBhvr>
                                    </p:animEffect>
                                  </p:childTnLst>
                                </p:cTn>
                              </p:par>
                              <p:par>
                                <p:cTn id="78" presetID="3" presetClass="entr" presetSubtype="10" fill="hold" grpId="1"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blinds(horizontal)">
                                      <p:cBhvr>
                                        <p:cTn id="80" dur="500"/>
                                        <p:tgtEl>
                                          <p:spTgt spid="15"/>
                                        </p:tgtEl>
                                      </p:cBhvr>
                                    </p:animEffect>
                                  </p:childTnLst>
                                </p:cTn>
                              </p:par>
                              <p:par>
                                <p:cTn id="81" presetID="3" presetClass="entr" presetSubtype="1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blinds(horizontal)">
                                      <p:cBhvr>
                                        <p:cTn id="83" dur="500"/>
                                        <p:tgtEl>
                                          <p:spTgt spid="50"/>
                                        </p:tgtEl>
                                      </p:cBhvr>
                                    </p:animEffect>
                                  </p:childTnLst>
                                </p:cTn>
                              </p:par>
                              <p:par>
                                <p:cTn id="84" presetID="3" presetClass="entr" presetSubtype="10" fill="hold"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blinds(horizontal)">
                                      <p:cBhvr>
                                        <p:cTn id="86" dur="500"/>
                                        <p:tgtEl>
                                          <p:spTgt spid="45"/>
                                        </p:tgtEl>
                                      </p:cBhvr>
                                    </p:animEffect>
                                  </p:childTnLst>
                                </p:cTn>
                              </p:par>
                              <p:par>
                                <p:cTn id="87" presetID="3" presetClass="entr" presetSubtype="1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blinds(horizontal)">
                                      <p:cBhvr>
                                        <p:cTn id="89" dur="500"/>
                                        <p:tgtEl>
                                          <p:spTgt spid="39"/>
                                        </p:tgtEl>
                                      </p:cBhvr>
                                    </p:animEffect>
                                  </p:childTnLst>
                                </p:cTn>
                              </p:par>
                              <p:par>
                                <p:cTn id="90" presetID="3" presetClass="entr" presetSubtype="10" fill="hold"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blinds(horizontal)">
                                      <p:cBhvr>
                                        <p:cTn id="92" dur="500"/>
                                        <p:tgtEl>
                                          <p:spTgt spid="42"/>
                                        </p:tgtEl>
                                      </p:cBhvr>
                                    </p:animEffect>
                                  </p:childTnLst>
                                </p:cTn>
                              </p:par>
                              <p:par>
                                <p:cTn id="93" presetID="3" presetClass="entr" presetSubtype="1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blinds(horizontal)">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xit" presetSubtype="10" fill="hold" grpId="0" nodeType="clickEffect">
                                  <p:stCondLst>
                                    <p:cond delay="0"/>
                                  </p:stCondLst>
                                  <p:childTnLst>
                                    <p:animEffect transition="out" filter="blinds(horizontal)">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3" presetClass="exit" presetSubtype="10" fill="hold" grpId="0" nodeType="withEffect">
                                  <p:stCondLst>
                                    <p:cond delay="0"/>
                                  </p:stCondLst>
                                  <p:childTnLst>
                                    <p:animEffect transition="out" filter="blinds(horizontal)">
                                      <p:cBhvr>
                                        <p:cTn id="102" dur="500"/>
                                        <p:tgtEl>
                                          <p:spTgt spid="15"/>
                                        </p:tgtEl>
                                      </p:cBhvr>
                                    </p:animEffect>
                                    <p:set>
                                      <p:cBhvr>
                                        <p:cTn id="103" dur="1" fill="hold">
                                          <p:stCondLst>
                                            <p:cond delay="499"/>
                                          </p:stCondLst>
                                        </p:cTn>
                                        <p:tgtEl>
                                          <p:spTgt spid="15"/>
                                        </p:tgtEl>
                                        <p:attrNameLst>
                                          <p:attrName>style.visibility</p:attrName>
                                        </p:attrNameLst>
                                      </p:cBhvr>
                                      <p:to>
                                        <p:strVal val="hidden"/>
                                      </p:to>
                                    </p:set>
                                  </p:childTnLst>
                                </p:cTn>
                              </p:par>
                              <p:par>
                                <p:cTn id="104" presetID="3" presetClass="exit" presetSubtype="10" fill="hold" nodeType="withEffect">
                                  <p:stCondLst>
                                    <p:cond delay="0"/>
                                  </p:stCondLst>
                                  <p:childTnLst>
                                    <p:animEffect transition="out" filter="blinds(horizontal)">
                                      <p:cBhvr>
                                        <p:cTn id="105" dur="500"/>
                                        <p:tgtEl>
                                          <p:spTgt spid="50"/>
                                        </p:tgtEl>
                                      </p:cBhvr>
                                    </p:animEffect>
                                    <p:set>
                                      <p:cBhvr>
                                        <p:cTn id="106" dur="1" fill="hold">
                                          <p:stCondLst>
                                            <p:cond delay="499"/>
                                          </p:stCondLst>
                                        </p:cTn>
                                        <p:tgtEl>
                                          <p:spTgt spid="50"/>
                                        </p:tgtEl>
                                        <p:attrNameLst>
                                          <p:attrName>style.visibility</p:attrName>
                                        </p:attrNameLst>
                                      </p:cBhvr>
                                      <p:to>
                                        <p:strVal val="hidden"/>
                                      </p:to>
                                    </p:set>
                                  </p:childTnLst>
                                </p:cTn>
                              </p:par>
                              <p:par>
                                <p:cTn id="107" presetID="3" presetClass="exit" presetSubtype="10" fill="hold" nodeType="withEffect">
                                  <p:stCondLst>
                                    <p:cond delay="0"/>
                                  </p:stCondLst>
                                  <p:childTnLst>
                                    <p:animEffect transition="out" filter="blinds(horizontal)">
                                      <p:cBhvr>
                                        <p:cTn id="108" dur="500"/>
                                        <p:tgtEl>
                                          <p:spTgt spid="45"/>
                                        </p:tgtEl>
                                      </p:cBhvr>
                                    </p:animEffect>
                                    <p:set>
                                      <p:cBhvr>
                                        <p:cTn id="109" dur="1" fill="hold">
                                          <p:stCondLst>
                                            <p:cond delay="499"/>
                                          </p:stCondLst>
                                        </p:cTn>
                                        <p:tgtEl>
                                          <p:spTgt spid="45"/>
                                        </p:tgtEl>
                                        <p:attrNameLst>
                                          <p:attrName>style.visibility</p:attrName>
                                        </p:attrNameLst>
                                      </p:cBhvr>
                                      <p:to>
                                        <p:strVal val="hidden"/>
                                      </p:to>
                                    </p:set>
                                  </p:childTnLst>
                                </p:cTn>
                              </p:par>
                              <p:par>
                                <p:cTn id="110" presetID="3" presetClass="exit" presetSubtype="10" fill="hold" nodeType="withEffect">
                                  <p:stCondLst>
                                    <p:cond delay="0"/>
                                  </p:stCondLst>
                                  <p:childTnLst>
                                    <p:animEffect transition="out" filter="blinds(horizontal)">
                                      <p:cBhvr>
                                        <p:cTn id="111" dur="500"/>
                                        <p:tgtEl>
                                          <p:spTgt spid="39"/>
                                        </p:tgtEl>
                                      </p:cBhvr>
                                    </p:animEffect>
                                    <p:set>
                                      <p:cBhvr>
                                        <p:cTn id="112" dur="1" fill="hold">
                                          <p:stCondLst>
                                            <p:cond delay="499"/>
                                          </p:stCondLst>
                                        </p:cTn>
                                        <p:tgtEl>
                                          <p:spTgt spid="39"/>
                                        </p:tgtEl>
                                        <p:attrNameLst>
                                          <p:attrName>style.visibility</p:attrName>
                                        </p:attrNameLst>
                                      </p:cBhvr>
                                      <p:to>
                                        <p:strVal val="hidden"/>
                                      </p:to>
                                    </p:set>
                                  </p:childTnLst>
                                </p:cTn>
                              </p:par>
                              <p:par>
                                <p:cTn id="113" presetID="3" presetClass="exit" presetSubtype="10" fill="hold" nodeType="withEffect">
                                  <p:stCondLst>
                                    <p:cond delay="0"/>
                                  </p:stCondLst>
                                  <p:childTnLst>
                                    <p:animEffect transition="out" filter="blinds(horizontal)">
                                      <p:cBhvr>
                                        <p:cTn id="114" dur="500"/>
                                        <p:tgtEl>
                                          <p:spTgt spid="42"/>
                                        </p:tgtEl>
                                      </p:cBhvr>
                                    </p:animEffect>
                                    <p:set>
                                      <p:cBhvr>
                                        <p:cTn id="115" dur="1" fill="hold">
                                          <p:stCondLst>
                                            <p:cond delay="499"/>
                                          </p:stCondLst>
                                        </p:cTn>
                                        <p:tgtEl>
                                          <p:spTgt spid="42"/>
                                        </p:tgtEl>
                                        <p:attrNameLst>
                                          <p:attrName>style.visibility</p:attrName>
                                        </p:attrNameLst>
                                      </p:cBhvr>
                                      <p:to>
                                        <p:strVal val="hidden"/>
                                      </p:to>
                                    </p:set>
                                  </p:childTnLst>
                                </p:cTn>
                              </p:par>
                              <p:par>
                                <p:cTn id="116" presetID="3" presetClass="exit" presetSubtype="10" fill="hold" nodeType="withEffect">
                                  <p:stCondLst>
                                    <p:cond delay="0"/>
                                  </p:stCondLst>
                                  <p:childTnLst>
                                    <p:animEffect transition="out" filter="blinds(horizontal)">
                                      <p:cBhvr>
                                        <p:cTn id="117" dur="500"/>
                                        <p:tgtEl>
                                          <p:spTgt spid="44"/>
                                        </p:tgtEl>
                                      </p:cBhvr>
                                    </p:animEffect>
                                    <p:set>
                                      <p:cBhvr>
                                        <p:cTn id="118" dur="1" fill="hold">
                                          <p:stCondLst>
                                            <p:cond delay="499"/>
                                          </p:stCondLst>
                                        </p:cTn>
                                        <p:tgtEl>
                                          <p:spTgt spid="44"/>
                                        </p:tgtEl>
                                        <p:attrNameLst>
                                          <p:attrName>style.visibility</p:attrName>
                                        </p:attrNameLst>
                                      </p:cBhvr>
                                      <p:to>
                                        <p:strVal val="hidden"/>
                                      </p:to>
                                    </p:set>
                                  </p:childTnLst>
                                </p:cTn>
                              </p:par>
                              <p:par>
                                <p:cTn id="119" presetID="3" presetClass="entr" presetSubtype="1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animEffect transition="in" filter="blinds(horizontal)">
                                      <p:cBhvr>
                                        <p:cTn id="121" dur="500"/>
                                        <p:tgtEl>
                                          <p:spTgt spid="64"/>
                                        </p:tgtEl>
                                      </p:cBhvr>
                                    </p:animEffect>
                                  </p:childTnLst>
                                </p:cTn>
                              </p:par>
                              <p:par>
                                <p:cTn id="122" presetID="3" presetClass="entr" presetSubtype="10" fill="hold" nodeType="withEffect">
                                  <p:stCondLst>
                                    <p:cond delay="0"/>
                                  </p:stCondLst>
                                  <p:childTnLst>
                                    <p:set>
                                      <p:cBhvr>
                                        <p:cTn id="123" dur="1" fill="hold">
                                          <p:stCondLst>
                                            <p:cond delay="0"/>
                                          </p:stCondLst>
                                        </p:cTn>
                                        <p:tgtEl>
                                          <p:spTgt spid="22"/>
                                        </p:tgtEl>
                                        <p:attrNameLst>
                                          <p:attrName>style.visibility</p:attrName>
                                        </p:attrNameLst>
                                      </p:cBhvr>
                                      <p:to>
                                        <p:strVal val="visible"/>
                                      </p:to>
                                    </p:set>
                                    <p:animEffect transition="in" filter="blinds(horizontal)">
                                      <p:cBhvr>
                                        <p:cTn id="1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5" grpId="0" animBg="1"/>
      <p:bldP spid="15" grpId="1" animBg="1"/>
      <p:bldP spid="18" grpId="0" animBg="1"/>
      <p:bldP spid="18" grpId="1" animBg="1"/>
      <p:bldP spid="33" grpId="0" animBg="1"/>
      <p:bldP spid="4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a:t>
            </a:r>
            <a:endParaRPr lang="en-US" dirty="0" smtClean="0"/>
          </a:p>
          <a:p>
            <a:pPr lvl="1">
              <a:tabLst>
                <a:tab pos="3711575" algn="l"/>
              </a:tabLst>
            </a:pPr>
            <a:r>
              <a:rPr lang="en-US" dirty="0" smtClean="0"/>
              <a:t>Prof. Ioannis Pavlidis</a:t>
            </a:r>
            <a:r>
              <a:rPr lang="en-US" dirty="0"/>
              <a:t>	</a:t>
            </a:r>
            <a:r>
              <a:rPr lang="en-US" dirty="0" smtClean="0"/>
              <a:t>(Dept. of Computer Science)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Science)</a:t>
            </a:r>
          </a:p>
          <a:p>
            <a:pPr lvl="1">
              <a:tabLst>
                <a:tab pos="3711575" algn="l"/>
              </a:tabLst>
            </a:pPr>
            <a:r>
              <a:rPr lang="en-US" dirty="0" smtClean="0"/>
              <a:t>Prof. </a:t>
            </a:r>
            <a:r>
              <a:rPr lang="en-US" dirty="0" err="1"/>
              <a:t>Zhigang</a:t>
            </a:r>
            <a:r>
              <a:rPr lang="en-US" dirty="0"/>
              <a:t> </a:t>
            </a:r>
            <a:r>
              <a:rPr lang="en-US" dirty="0" smtClean="0"/>
              <a:t>Deng	(Dept. of Computer Science)</a:t>
            </a:r>
            <a:endParaRPr lang="en-US" dirty="0"/>
          </a:p>
          <a:p>
            <a:pPr lvl="1">
              <a:tabLst>
                <a:tab pos="3711575" algn="l"/>
              </a:tabLst>
            </a:pPr>
            <a:r>
              <a:rPr lang="en-US" dirty="0" smtClean="0"/>
              <a:t>Prof. </a:t>
            </a:r>
            <a:r>
              <a:rPr lang="en-US" dirty="0" err="1" smtClean="0"/>
              <a:t>Guoning</a:t>
            </a:r>
            <a:r>
              <a:rPr lang="en-US" dirty="0" smtClean="0"/>
              <a:t> Chen	(Dept. of Computer Science)</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2260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74038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31494" y="1496594"/>
            <a:ext cx="914400" cy="914400"/>
          </a:xfrm>
          <a:prstGeom prst="ellipse">
            <a:avLst/>
          </a:prstGeom>
        </p:spPr>
      </p:pic>
      <p:pic>
        <p:nvPicPr>
          <p:cNvPr id="9" name="Picture 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749268" y="1496594"/>
            <a:ext cx="914400" cy="914400"/>
          </a:xfrm>
          <a:prstGeom prst="ellipse">
            <a:avLst/>
          </a:prstGeom>
        </p:spPr>
      </p:pic>
      <p:pic>
        <p:nvPicPr>
          <p:cNvPr id="10" name="Picture 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071372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
        <p:nvSpPr>
          <p:cNvPr id="18" name="Slide Number Placeholder 17"/>
          <p:cNvSpPr>
            <a:spLocks noGrp="1"/>
          </p:cNvSpPr>
          <p:nvPr>
            <p:ph type="sldNum" sz="quarter" idx="12"/>
          </p:nvPr>
        </p:nvSpPr>
        <p:spPr/>
        <p:txBody>
          <a:bodyPr/>
          <a:lstStyle/>
          <a:p>
            <a:fld id="{8B74F74A-7BF3-1C41-9DD5-AD56B693B424}" type="slidenum">
              <a:rPr lang="en-US" smtClean="0"/>
              <a:t>39</a:t>
            </a:fld>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1000"/>
                                        <p:tgtEl>
                                          <p:spTgt spid="9"/>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1000"/>
                                        <p:tgtEl>
                                          <p:spTgt spid="7"/>
                                        </p:tgtEl>
                                      </p:cBhvr>
                                    </p:animEffect>
                                  </p:childTnLst>
                                </p:cTn>
                              </p:par>
                            </p:childTnLst>
                          </p:cTn>
                        </p:par>
                        <p:par>
                          <p:cTn id="31" fill="hold">
                            <p:stCondLst>
                              <p:cond delay="2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1000"/>
                                        <p:tgtEl>
                                          <p:spTgt spid="8"/>
                                        </p:tgtEl>
                                      </p:cBhvr>
                                    </p:animEffect>
                                  </p:childTnLst>
                                </p:cTn>
                              </p:par>
                            </p:childTnLst>
                          </p:cTn>
                        </p:par>
                        <p:par>
                          <p:cTn id="35" fill="hold">
                            <p:stCondLst>
                              <p:cond delay="35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1000"/>
                                        <p:tgtEl>
                                          <p:spTgt spid="6"/>
                                        </p:tgtEl>
                                      </p:cBhvr>
                                    </p:animEffect>
                                  </p:childTnLst>
                                </p:cTn>
                              </p:par>
                            </p:childTnLst>
                          </p:cTn>
                        </p:par>
                        <p:par>
                          <p:cTn id="39" fill="hold">
                            <p:stCondLst>
                              <p:cond delay="4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linds(horizontal)">
                                      <p:cBhvr>
                                        <p:cTn id="55" dur="500"/>
                                        <p:tgtEl>
                                          <p:spTgt spid="3">
                                            <p:txEl>
                                              <p:pRg st="9" end="9"/>
                                            </p:txEl>
                                          </p:spTgt>
                                        </p:tgtEl>
                                      </p:cBhvr>
                                    </p:animEffect>
                                  </p:childTnLst>
                                </p:cTn>
                              </p:par>
                            </p:childTnLst>
                          </p:cTn>
                        </p:par>
                        <p:par>
                          <p:cTn id="56" fill="hold">
                            <p:stCondLst>
                              <p:cond delay="1500"/>
                            </p:stCondLst>
                            <p:childTnLst>
                              <p:par>
                                <p:cTn id="57" presetID="3" presetClass="entr" presetSubtype="1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4</a:t>
            </a:fld>
            <a:endParaRPr lang="en-US"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chor="ctr">
            <a:normAutofit/>
          </a:bodyPr>
          <a:lstStyle/>
          <a:p>
            <a:pPr marL="0" indent="0" algn="ctr">
              <a:buNone/>
            </a:pPr>
            <a:r>
              <a:rPr lang="en-US" sz="8800" dirty="0" smtClean="0"/>
              <a:t>Thank you!</a:t>
            </a:r>
            <a:endParaRPr lang="en-US" sz="8800" dirty="0"/>
          </a:p>
        </p:txBody>
      </p:sp>
      <p:sp>
        <p:nvSpPr>
          <p:cNvPr id="6" name="Slide Number Placeholder 5"/>
          <p:cNvSpPr>
            <a:spLocks noGrp="1"/>
          </p:cNvSpPr>
          <p:nvPr>
            <p:ph type="sldNum" sz="quarter" idx="12"/>
          </p:nvPr>
        </p:nvSpPr>
        <p:spPr/>
        <p:txBody>
          <a:bodyPr/>
          <a:lstStyle/>
          <a:p>
            <a:fld id="{8B74F74A-7BF3-1C41-9DD5-AD56B693B424}" type="slidenum">
              <a:rPr lang="en-US" smtClean="0"/>
              <a:t>40</a:t>
            </a:fld>
            <a:endParaRPr lang="en-US"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7124438"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
        <p:nvSpPr>
          <p:cNvPr id="8" name="Slide Number Placeholder 7"/>
          <p:cNvSpPr>
            <a:spLocks noGrp="1"/>
          </p:cNvSpPr>
          <p:nvPr>
            <p:ph type="sldNum" sz="quarter" idx="12"/>
          </p:nvPr>
        </p:nvSpPr>
        <p:spPr/>
        <p:txBody>
          <a:bodyPr/>
          <a:lstStyle/>
          <a:p>
            <a:fld id="{8B74F74A-7BF3-1C41-9DD5-AD56B693B424}" type="slidenum">
              <a:rPr lang="en-US" smtClean="0"/>
              <a:t>5</a:t>
            </a:fld>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
        <p:nvSpPr>
          <p:cNvPr id="10" name="Slide Number Placeholder 9"/>
          <p:cNvSpPr>
            <a:spLocks noGrp="1"/>
          </p:cNvSpPr>
          <p:nvPr>
            <p:ph type="sldNum" sz="quarter" idx="12"/>
          </p:nvPr>
        </p:nvSpPr>
        <p:spPr/>
        <p:txBody>
          <a:bodyPr/>
          <a:lstStyle/>
          <a:p>
            <a:fld id="{8B74F74A-7BF3-1C41-9DD5-AD56B693B424}" type="slidenum">
              <a:rPr lang="en-US" smtClean="0"/>
              <a:t>6</a:t>
            </a:fld>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blinds(horizontal)">
                                      <p:cBhvr>
                                        <p:cTn id="34" dur="500"/>
                                        <p:tgtEl>
                                          <p:spTgt spid="3">
                                            <p:txEl>
                                              <p:pRg st="8" end="8"/>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blinds(horizontal)">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normAutofit lnSpcReduction="10000"/>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pPr lvl="1"/>
            <a:endParaRPr lang="en-US" dirty="0" smtClean="0"/>
          </a:p>
          <a:p>
            <a:r>
              <a:rPr lang="en-US" dirty="0" smtClean="0"/>
              <a:t>GOAL </a:t>
            </a:r>
            <a:r>
              <a:rPr lang="en-US" sz="3600" dirty="0" smtClean="0"/>
              <a:t>2</a:t>
            </a:r>
            <a:r>
              <a:rPr lang="en-US" dirty="0" smtClean="0"/>
              <a:t>: Design a visualization to bring the said performance evaluation scheme to life</a:t>
            </a:r>
          </a:p>
          <a:p>
            <a:endParaRPr lang="en-US" dirty="0" smtClean="0"/>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1317268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Software</a:t>
            </a:r>
            <a:endParaRPr lang="en-US" dirty="0"/>
          </a:p>
        </p:txBody>
      </p:sp>
      <p:sp>
        <p:nvSpPr>
          <p:cNvPr id="3" name="Content Placeholder 2"/>
          <p:cNvSpPr>
            <a:spLocks noGrp="1"/>
          </p:cNvSpPr>
          <p:nvPr>
            <p:ph idx="1"/>
          </p:nvPr>
        </p:nvSpPr>
        <p:spPr/>
        <p:txBody>
          <a:bodyPr>
            <a:normAutofit lnSpcReduction="10000"/>
          </a:bodyPr>
          <a:lstStyle/>
          <a:p>
            <a:pPr marL="342900" lvl="1" indent="-342900">
              <a:lnSpc>
                <a:spcPct val="100000"/>
              </a:lnSpc>
            </a:pPr>
            <a:r>
              <a:rPr lang="en-US" sz="3200" dirty="0"/>
              <a:t>Google Scholar </a:t>
            </a:r>
          </a:p>
          <a:p>
            <a:pPr marL="457200" lvl="5" indent="0">
              <a:lnSpc>
                <a:spcPct val="100000"/>
              </a:lnSpc>
              <a:buNone/>
            </a:pPr>
            <a:r>
              <a:rPr lang="en-US" sz="2400" dirty="0"/>
              <a:t>+ Free; inclusive</a:t>
            </a:r>
          </a:p>
          <a:p>
            <a:pPr marL="457200" lvl="5" indent="0">
              <a:lnSpc>
                <a:spcPct val="100000"/>
              </a:lnSpc>
              <a:buNone/>
            </a:pPr>
            <a:r>
              <a:rPr lang="en-US" sz="2400" dirty="0"/>
              <a:t>- Publications only; little visualization</a:t>
            </a:r>
          </a:p>
          <a:p>
            <a:pPr marL="346075" indent="-346075">
              <a:lnSpc>
                <a:spcPct val="100000"/>
              </a:lnSpc>
            </a:pPr>
            <a:r>
              <a:rPr lang="en-US" sz="3600" dirty="0"/>
              <a:t>Scopus </a:t>
            </a:r>
          </a:p>
          <a:p>
            <a:pPr marL="457200" lvl="4" indent="0">
              <a:lnSpc>
                <a:spcPct val="100000"/>
              </a:lnSpc>
              <a:buNone/>
            </a:pPr>
            <a:r>
              <a:rPr lang="en-US" sz="2400" dirty="0"/>
              <a:t>- Subscription based</a:t>
            </a:r>
          </a:p>
          <a:p>
            <a:pPr marL="457200" lvl="4" indent="0">
              <a:lnSpc>
                <a:spcPct val="100000"/>
              </a:lnSpc>
              <a:buNone/>
            </a:pPr>
            <a:r>
              <a:rPr lang="en-US" sz="2400" dirty="0"/>
              <a:t>- Not as inclusive as </a:t>
            </a:r>
            <a:r>
              <a:rPr lang="en-US" sz="2400" dirty="0" smtClean="0"/>
              <a:t>Google Scholar</a:t>
            </a:r>
            <a:endParaRPr lang="en-US" sz="2400" dirty="0"/>
          </a:p>
          <a:p>
            <a:pPr marL="342900" lvl="1" indent="-342900">
              <a:lnSpc>
                <a:spcPct val="100000"/>
              </a:lnSpc>
              <a:spcBef>
                <a:spcPts val="1000"/>
              </a:spcBef>
            </a:pPr>
            <a:r>
              <a:rPr lang="en-US" sz="3200" dirty="0"/>
              <a:t>ORCID</a:t>
            </a:r>
          </a:p>
          <a:p>
            <a:pPr marL="457200" lvl="5" indent="0">
              <a:lnSpc>
                <a:spcPct val="100000"/>
              </a:lnSpc>
              <a:spcBef>
                <a:spcPts val="1000"/>
              </a:spcBef>
              <a:buNone/>
            </a:pPr>
            <a:r>
              <a:rPr lang="en-US" sz="2400" dirty="0"/>
              <a:t>+ Publications; funding </a:t>
            </a:r>
          </a:p>
          <a:p>
            <a:pPr marL="457200" lvl="5" indent="0">
              <a:lnSpc>
                <a:spcPct val="100000"/>
              </a:lnSpc>
              <a:spcBef>
                <a:spcPts val="1000"/>
              </a:spcBef>
              <a:buNone/>
            </a:pPr>
            <a:r>
              <a:rPr lang="en-US" sz="2400" dirty="0"/>
              <a:t>- Requires extensive set-up</a:t>
            </a:r>
          </a:p>
        </p:txBody>
      </p:sp>
      <p:sp>
        <p:nvSpPr>
          <p:cNvPr id="20" name="Slide Number Placeholder 19"/>
          <p:cNvSpPr>
            <a:spLocks noGrp="1"/>
          </p:cNvSpPr>
          <p:nvPr>
            <p:ph type="sldNum" sz="quarter" idx="12"/>
          </p:nvPr>
        </p:nvSpPr>
        <p:spPr/>
        <p:txBody>
          <a:bodyPr/>
          <a:lstStyle/>
          <a:p>
            <a:fld id="{8B74F74A-7BF3-1C41-9DD5-AD56B693B424}" type="slidenum">
              <a:rPr lang="en-US" smtClean="0"/>
              <a:t>8</a:t>
            </a:fld>
            <a:endParaRPr lang="en-US" dirty="0"/>
          </a:p>
        </p:txBody>
      </p:sp>
      <p:grpSp>
        <p:nvGrpSpPr>
          <p:cNvPr id="19" name="Group 18"/>
          <p:cNvGrpSpPr/>
          <p:nvPr/>
        </p:nvGrpSpPr>
        <p:grpSpPr>
          <a:xfrm>
            <a:off x="5048996" y="1521412"/>
            <a:ext cx="6519669" cy="1264231"/>
            <a:chOff x="5048996" y="1521412"/>
            <a:chExt cx="6519669" cy="1264231"/>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48996" y="1555665"/>
              <a:ext cx="1513459" cy="568820"/>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608357" y="1521412"/>
              <a:ext cx="4960308" cy="1264231"/>
            </a:xfrm>
            <a:prstGeom prst="rect">
              <a:avLst/>
            </a:prstGeom>
          </p:spPr>
        </p:pic>
      </p:grpSp>
      <p:grpSp>
        <p:nvGrpSpPr>
          <p:cNvPr id="18" name="Group 17"/>
          <p:cNvGrpSpPr/>
          <p:nvPr/>
        </p:nvGrpSpPr>
        <p:grpSpPr>
          <a:xfrm>
            <a:off x="4656979" y="3200285"/>
            <a:ext cx="6916467" cy="1602018"/>
            <a:chOff x="4656979" y="3200285"/>
            <a:chExt cx="6916467" cy="1602018"/>
          </a:xfrm>
        </p:grpSpPr>
        <p:grpSp>
          <p:nvGrpSpPr>
            <p:cNvPr id="10" name="Group 9"/>
            <p:cNvGrpSpPr>
              <a:grpSpLocks noChangeAspect="1"/>
            </p:cNvGrpSpPr>
            <p:nvPr/>
          </p:nvGrpSpPr>
          <p:grpSpPr>
            <a:xfrm>
              <a:off x="4656979" y="3330155"/>
              <a:ext cx="2479953" cy="303592"/>
              <a:chOff x="8354028" y="3347983"/>
              <a:chExt cx="3467876" cy="424532"/>
            </a:xfrm>
          </p:grpSpPr>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6"/>
              <a:stretch>
                <a:fillRect/>
              </a:stretch>
            </p:blipFill>
            <p:spPr>
              <a:xfrm>
                <a:off x="8354028" y="3415792"/>
                <a:ext cx="1778000" cy="279400"/>
              </a:xfrm>
              <a:prstGeom prst="rect">
                <a:avLst/>
              </a:prstGeom>
            </p:spPr>
          </p:pic>
        </p:grpSp>
        <p:pic>
          <p:nvPicPr>
            <p:cNvPr id="5" name="Picture 4"/>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32265" y="3200285"/>
              <a:ext cx="4341181" cy="1602018"/>
            </a:xfrm>
            <a:prstGeom prst="rect">
              <a:avLst/>
            </a:prstGeom>
          </p:spPr>
        </p:pic>
      </p:grpSp>
      <p:grpSp>
        <p:nvGrpSpPr>
          <p:cNvPr id="22" name="Group 21"/>
          <p:cNvGrpSpPr/>
          <p:nvPr/>
        </p:nvGrpSpPr>
        <p:grpSpPr>
          <a:xfrm>
            <a:off x="5570405" y="4597148"/>
            <a:ext cx="6453955" cy="2119431"/>
            <a:chOff x="5570405" y="4597148"/>
            <a:chExt cx="6453955" cy="2119431"/>
          </a:xfrm>
        </p:grpSpPr>
        <p:grpSp>
          <p:nvGrpSpPr>
            <p:cNvPr id="17" name="Group 16"/>
            <p:cNvGrpSpPr/>
            <p:nvPr/>
          </p:nvGrpSpPr>
          <p:grpSpPr>
            <a:xfrm>
              <a:off x="5570405" y="4597148"/>
              <a:ext cx="2274241" cy="2119431"/>
              <a:chOff x="7155977" y="3312010"/>
              <a:chExt cx="2274241" cy="2119431"/>
            </a:xfrm>
          </p:grpSpPr>
          <p:pic>
            <p:nvPicPr>
              <p:cNvPr id="7" name="Picture 6"/>
              <p:cNvPicPr>
                <a:picLocks noChangeAspect="1"/>
              </p:cNvPicPr>
              <p:nvPr/>
            </p:nvPicPr>
            <p:blipFill>
              <a:blip r:embed="rId8"/>
              <a:stretch>
                <a:fillRect/>
              </a:stretch>
            </p:blipFill>
            <p:spPr>
              <a:xfrm>
                <a:off x="7155977" y="3312010"/>
                <a:ext cx="1127431" cy="346282"/>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55977" y="3725760"/>
                <a:ext cx="2274241" cy="1705681"/>
              </a:xfrm>
              <a:prstGeom prst="rect">
                <a:avLst/>
              </a:prstGeom>
            </p:spPr>
          </p:pic>
        </p:grpSp>
        <p:pic>
          <p:nvPicPr>
            <p:cNvPr id="21" name="Picture 20"/>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961080" y="5486400"/>
              <a:ext cx="4063280" cy="859486"/>
            </a:xfrm>
            <a:prstGeom prst="rect">
              <a:avLst/>
            </a:prstGeom>
          </p:spPr>
        </p:pic>
      </p:grpSp>
      <p:grpSp>
        <p:nvGrpSpPr>
          <p:cNvPr id="38" name="Group 37"/>
          <p:cNvGrpSpPr/>
          <p:nvPr/>
        </p:nvGrpSpPr>
        <p:grpSpPr>
          <a:xfrm>
            <a:off x="6306040" y="84109"/>
            <a:ext cx="4124129" cy="3996824"/>
            <a:chOff x="6306040" y="84109"/>
            <a:chExt cx="4124129" cy="3996824"/>
          </a:xfrm>
        </p:grpSpPr>
        <p:grpSp>
          <p:nvGrpSpPr>
            <p:cNvPr id="35" name="Group 34"/>
            <p:cNvGrpSpPr/>
            <p:nvPr/>
          </p:nvGrpSpPr>
          <p:grpSpPr>
            <a:xfrm>
              <a:off x="6791031" y="179456"/>
              <a:ext cx="3639138" cy="3901477"/>
              <a:chOff x="6791031" y="179456"/>
              <a:chExt cx="3639138" cy="3901477"/>
            </a:xfrm>
          </p:grpSpPr>
          <p:grpSp>
            <p:nvGrpSpPr>
              <p:cNvPr id="31" name="Group 30"/>
              <p:cNvGrpSpPr/>
              <p:nvPr/>
            </p:nvGrpSpPr>
            <p:grpSpPr>
              <a:xfrm>
                <a:off x="8111068" y="524933"/>
                <a:ext cx="2184399" cy="3556000"/>
                <a:chOff x="8111068" y="524933"/>
                <a:chExt cx="2184399" cy="3556000"/>
              </a:xfrm>
            </p:grpSpPr>
            <p:cxnSp>
              <p:nvCxnSpPr>
                <p:cNvPr id="25" name="Straight Arrow Connector 24"/>
                <p:cNvCxnSpPr/>
                <p:nvPr/>
              </p:nvCxnSpPr>
              <p:spPr>
                <a:xfrm>
                  <a:off x="8610600" y="524933"/>
                  <a:ext cx="1684867" cy="13006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8111068" y="524933"/>
                  <a:ext cx="499532" cy="3556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6791031" y="179456"/>
                <a:ext cx="3639138" cy="338554"/>
              </a:xfrm>
              <a:prstGeom prst="rect">
                <a:avLst/>
              </a:prstGeom>
              <a:noFill/>
            </p:spPr>
            <p:txBody>
              <a:bodyPr wrap="none" rtlCol="0">
                <a:spAutoFit/>
              </a:bodyPr>
              <a:lstStyle/>
              <a:p>
                <a:r>
                  <a:rPr lang="en-US" sz="1600" dirty="0" smtClean="0"/>
                  <a:t>Missing about 2,000 citations, 16 h-index</a:t>
                </a:r>
                <a:endParaRPr lang="en-US" sz="1600" dirty="0"/>
              </a:p>
            </p:txBody>
          </p:sp>
        </p:grpSp>
        <p:pic>
          <p:nvPicPr>
            <p:cNvPr id="37" name="Picture 3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306040" y="84109"/>
              <a:ext cx="512830" cy="641472"/>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linds(horizontal)">
                                      <p:cBhvr>
                                        <p:cTn id="30" dur="500"/>
                                        <p:tgtEl>
                                          <p:spTgt spid="18"/>
                                        </p:tgtEl>
                                      </p:cBhvr>
                                    </p:animEffect>
                                  </p:childTnLst>
                                </p:cTn>
                              </p:par>
                              <p:par>
                                <p:cTn id="31" presetID="3" presetClass="entr" presetSubtype="1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blinds(horizontal)">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blinds(horizontal)">
                                      <p:cBhvr>
                                        <p:cTn id="38" dur="500"/>
                                        <p:tgtEl>
                                          <p:spTgt spid="3">
                                            <p:txEl>
                                              <p:pRg st="6" end="6"/>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blinds(horizontal)">
                                      <p:cBhvr>
                                        <p:cTn id="41" dur="500"/>
                                        <p:tgtEl>
                                          <p:spTgt spid="3">
                                            <p:txEl>
                                              <p:pRg st="7" end="7"/>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blinds(horizontal)">
                                      <p:cBhvr>
                                        <p:cTn id="44" dur="500"/>
                                        <p:tgtEl>
                                          <p:spTgt spid="3">
                                            <p:txEl>
                                              <p:pRg st="8" end="8"/>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t>
            </a:r>
            <a:r>
              <a:rPr lang="en-US" dirty="0"/>
              <a:t>Work - </a:t>
            </a:r>
            <a:r>
              <a:rPr lang="en-US" dirty="0" smtClean="0"/>
              <a:t>Literature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78952252"/>
              </p:ext>
            </p:extLst>
          </p:nvPr>
        </p:nvGraphicFramePr>
        <p:xfrm>
          <a:off x="1120775" y="1825625"/>
          <a:ext cx="10233024" cy="4394200"/>
        </p:xfrm>
        <a:graphic>
          <a:graphicData uri="http://schemas.openxmlformats.org/drawingml/2006/table">
            <a:tbl>
              <a:tblPr firstRow="1" bandRow="1">
                <a:tableStyleId>{5C22544A-7EE6-4342-B048-85BDC9FD1C3A}</a:tableStyleId>
              </a:tblPr>
              <a:tblGrid>
                <a:gridCol w="4594225"/>
                <a:gridCol w="1845129"/>
                <a:gridCol w="669471"/>
                <a:gridCol w="3124199"/>
              </a:tblGrid>
              <a:tr h="370840">
                <a:tc>
                  <a:txBody>
                    <a:bodyPr/>
                    <a:lstStyle/>
                    <a:p>
                      <a:pPr algn="ctr"/>
                      <a:r>
                        <a:rPr lang="en-US" sz="1800" dirty="0" smtClean="0"/>
                        <a:t>Article</a:t>
                      </a:r>
                      <a:endParaRPr lang="en-US" sz="1800" dirty="0"/>
                    </a:p>
                  </a:txBody>
                  <a:tcPr/>
                </a:tc>
                <a:tc>
                  <a:txBody>
                    <a:bodyPr/>
                    <a:lstStyle/>
                    <a:p>
                      <a:pPr algn="ctr"/>
                      <a:r>
                        <a:rPr lang="en-US" sz="1800" dirty="0" smtClean="0"/>
                        <a:t>Author</a:t>
                      </a:r>
                      <a:endParaRPr lang="en-US" sz="1800" dirty="0"/>
                    </a:p>
                  </a:txBody>
                  <a:tcPr/>
                </a:tc>
                <a:tc>
                  <a:txBody>
                    <a:bodyPr/>
                    <a:lstStyle/>
                    <a:p>
                      <a:pPr algn="ctr"/>
                      <a:r>
                        <a:rPr lang="en-US" sz="1800" dirty="0" smtClean="0"/>
                        <a:t>Year</a:t>
                      </a:r>
                      <a:endParaRPr lang="en-US" sz="1800" dirty="0"/>
                    </a:p>
                  </a:txBody>
                  <a:tcPr/>
                </a:tc>
                <a:tc>
                  <a:txBody>
                    <a:bodyPr/>
                    <a:lstStyle/>
                    <a:p>
                      <a:pPr algn="ctr"/>
                      <a:r>
                        <a:rPr lang="en-US" sz="1800" dirty="0" smtClean="0"/>
                        <a:t>Conclusion</a:t>
                      </a:r>
                      <a:endParaRPr lang="en-US" sz="1800" dirty="0"/>
                    </a:p>
                  </a:txBody>
                  <a:tcPr/>
                </a:tc>
              </a:tr>
              <a:tr h="370840">
                <a:tc>
                  <a:txBody>
                    <a:bodyPr/>
                    <a:lstStyle/>
                    <a:p>
                      <a:pPr algn="l"/>
                      <a:r>
                        <a:rPr lang="en-US" sz="1600" dirty="0" smtClean="0"/>
                        <a:t>“Visualization of the citation impact environments of scientific journals”</a:t>
                      </a:r>
                    </a:p>
                    <a:p>
                      <a:pPr algn="l"/>
                      <a:r>
                        <a:rPr lang="en-US" sz="1600" i="1" dirty="0" smtClean="0"/>
                        <a:t>Journal of the American Society for Information Science and Technology</a:t>
                      </a:r>
                      <a:endParaRPr lang="en-US" sz="1600" i="1" dirty="0"/>
                    </a:p>
                  </a:txBody>
                  <a:tcPr/>
                </a:tc>
                <a:tc>
                  <a:txBody>
                    <a:bodyPr/>
                    <a:lstStyle/>
                    <a:p>
                      <a:pPr algn="l"/>
                      <a:r>
                        <a:rPr lang="en-US" sz="1600" dirty="0" smtClean="0"/>
                        <a:t>L </a:t>
                      </a:r>
                      <a:r>
                        <a:rPr lang="en-US" sz="1600" dirty="0" err="1" smtClean="0"/>
                        <a:t>Leydesdorff</a:t>
                      </a:r>
                      <a:endParaRPr lang="en-US" sz="1600" dirty="0"/>
                    </a:p>
                  </a:txBody>
                  <a:tcPr/>
                </a:tc>
                <a:tc>
                  <a:txBody>
                    <a:bodyPr/>
                    <a:lstStyle/>
                    <a:p>
                      <a:pPr algn="ctr"/>
                      <a:r>
                        <a:rPr lang="en-US" sz="1600" dirty="0" smtClean="0"/>
                        <a:t>2007</a:t>
                      </a:r>
                      <a:endParaRPr lang="en-US" sz="1600" dirty="0"/>
                    </a:p>
                  </a:txBody>
                  <a:tcPr/>
                </a:tc>
                <a:tc>
                  <a:txBody>
                    <a:bodyPr/>
                    <a:lstStyle/>
                    <a:p>
                      <a:pPr algn="l"/>
                      <a:r>
                        <a:rPr lang="en-US" sz="1600" kern="1200" dirty="0" smtClean="0">
                          <a:solidFill>
                            <a:schemeClr val="dk1"/>
                          </a:solidFill>
                          <a:effectLst/>
                          <a:latin typeface="+mn-lt"/>
                          <a:ea typeface="+mn-ea"/>
                          <a:cs typeface="+mn-cs"/>
                        </a:rPr>
                        <a:t>Effort focused on visualizing citation patterns using a </a:t>
                      </a:r>
                      <a:r>
                        <a:rPr lang="en-US" sz="1600" kern="1200" baseline="0" dirty="0" smtClean="0">
                          <a:solidFill>
                            <a:schemeClr val="dk1"/>
                          </a:solidFill>
                          <a:effectLst/>
                          <a:latin typeface="+mn-lt"/>
                          <a:ea typeface="+mn-ea"/>
                          <a:cs typeface="+mn-cs"/>
                        </a:rPr>
                        <a:t>journal data set</a:t>
                      </a:r>
                      <a:endParaRPr lang="en-US" sz="16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smtClean="0"/>
                        <a:t>“Augmenting </a:t>
                      </a:r>
                      <a:r>
                        <a:rPr lang="en-US" sz="1600" dirty="0" smtClean="0"/>
                        <a:t>the exploration of digital libraries with </a:t>
                      </a:r>
                      <a:r>
                        <a:rPr lang="en-US" sz="1600" smtClean="0"/>
                        <a:t>web-based visualizations”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kern="1200" smtClean="0">
                          <a:solidFill>
                            <a:schemeClr val="dk1"/>
                          </a:solidFill>
                          <a:effectLst/>
                          <a:latin typeface="+mn-lt"/>
                          <a:ea typeface="+mn-ea"/>
                          <a:cs typeface="+mn-cs"/>
                        </a:rPr>
                        <a:t>IEEE Fourth </a:t>
                      </a:r>
                      <a:r>
                        <a:rPr lang="en-US" sz="1600" i="1" kern="1200" dirty="0" smtClean="0">
                          <a:solidFill>
                            <a:schemeClr val="dk1"/>
                          </a:solidFill>
                          <a:effectLst/>
                          <a:latin typeface="+mn-lt"/>
                          <a:ea typeface="+mn-ea"/>
                          <a:cs typeface="+mn-cs"/>
                        </a:rPr>
                        <a:t>International Conference on Digital Information Management (ICDIM </a:t>
                      </a:r>
                      <a:r>
                        <a:rPr lang="en-US" sz="1600" i="1" kern="1200" smtClean="0">
                          <a:solidFill>
                            <a:schemeClr val="dk1"/>
                          </a:solidFill>
                          <a:effectLst/>
                          <a:latin typeface="+mn-lt"/>
                          <a:ea typeface="+mn-ea"/>
                          <a:cs typeface="+mn-cs"/>
                        </a:rPr>
                        <a:t>2009)</a:t>
                      </a:r>
                      <a:endParaRPr lang="en-US" sz="1600" i="1" dirty="0" smtClean="0">
                        <a:effectLst/>
                      </a:endParaRPr>
                    </a:p>
                  </a:txBody>
                  <a:tcPr/>
                </a:tc>
                <a:tc>
                  <a:txBody>
                    <a:bodyPr/>
                    <a:lstStyle/>
                    <a:p>
                      <a:pPr algn="l"/>
                      <a:r>
                        <a:rPr lang="en-US" sz="1600" dirty="0" smtClean="0"/>
                        <a:t>P Bergstrom </a:t>
                      </a:r>
                    </a:p>
                    <a:p>
                      <a:pPr algn="l"/>
                      <a:r>
                        <a:rPr lang="en-US" sz="1600" dirty="0" smtClean="0"/>
                        <a:t>D Atkinson</a:t>
                      </a:r>
                    </a:p>
                  </a:txBody>
                  <a:tcPr/>
                </a:tc>
                <a:tc>
                  <a:txBody>
                    <a:bodyPr/>
                    <a:lstStyle/>
                    <a:p>
                      <a:pPr algn="ctr"/>
                      <a:r>
                        <a:rPr lang="en-US" sz="1600" dirty="0" smtClean="0"/>
                        <a:t>2009</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Exploring patterns in the literature</a:t>
                      </a:r>
                      <a:r>
                        <a:rPr lang="en-US" sz="1600" kern="1200" baseline="0" dirty="0" smtClean="0">
                          <a:solidFill>
                            <a:schemeClr val="dk1"/>
                          </a:solidFill>
                          <a:effectLst/>
                          <a:latin typeface="+mn-lt"/>
                          <a:ea typeface="+mn-ea"/>
                          <a:cs typeface="+mn-cs"/>
                        </a:rPr>
                        <a:t> u</a:t>
                      </a:r>
                      <a:r>
                        <a:rPr lang="en-US" sz="1600" kern="1200" dirty="0" smtClean="0">
                          <a:solidFill>
                            <a:schemeClr val="dk1"/>
                          </a:solidFill>
                          <a:effectLst/>
                          <a:latin typeface="+mn-lt"/>
                          <a:ea typeface="+mn-ea"/>
                          <a:cs typeface="+mn-cs"/>
                        </a:rPr>
                        <a:t>sing a static data set</a:t>
                      </a:r>
                      <a:r>
                        <a:rPr lang="en-US" sz="1600" kern="1200" baseline="0" dirty="0" smtClean="0">
                          <a:solidFill>
                            <a:schemeClr val="dk1"/>
                          </a:solidFill>
                          <a:effectLst/>
                          <a:latin typeface="+mn-lt"/>
                          <a:ea typeface="+mn-ea"/>
                          <a:cs typeface="+mn-cs"/>
                        </a:rPr>
                        <a:t> at </a:t>
                      </a:r>
                      <a:r>
                        <a:rPr lang="en-US" sz="1600" kern="1200" dirty="0" err="1" smtClean="0">
                          <a:solidFill>
                            <a:schemeClr val="dk1"/>
                          </a:solidFill>
                          <a:effectLst/>
                          <a:latin typeface="+mn-lt"/>
                          <a:ea typeface="+mn-ea"/>
                          <a:cs typeface="+mn-cs"/>
                        </a:rPr>
                        <a:t>CiteSeer</a:t>
                      </a:r>
                      <a:endParaRPr lang="en-US" sz="16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a:t>
                      </a:r>
                      <a:r>
                        <a:rPr lang="en-US" sz="1600" kern="1200" dirty="0" err="1" smtClean="0">
                          <a:solidFill>
                            <a:schemeClr val="dk1"/>
                          </a:solidFill>
                          <a:effectLst/>
                          <a:latin typeface="+mn-lt"/>
                          <a:ea typeface="+mn-ea"/>
                          <a:cs typeface="+mn-cs"/>
                        </a:rPr>
                        <a:t>SciVal</a:t>
                      </a:r>
                      <a:r>
                        <a:rPr lang="en-US" sz="1600" kern="1200" dirty="0" smtClean="0">
                          <a:solidFill>
                            <a:schemeClr val="dk1"/>
                          </a:solidFill>
                          <a:effectLst/>
                          <a:latin typeface="+mn-lt"/>
                          <a:ea typeface="+mn-ea"/>
                          <a:cs typeface="+mn-cs"/>
                        </a:rPr>
                        <a:t> experts: A collaborative tool”</a:t>
                      </a:r>
                      <a:endParaRPr lang="en-US" sz="1600" kern="1200" baseline="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kern="1200" dirty="0" smtClean="0">
                          <a:solidFill>
                            <a:schemeClr val="dk1"/>
                          </a:solidFill>
                          <a:effectLst/>
                          <a:latin typeface="+mn-lt"/>
                          <a:ea typeface="+mn-ea"/>
                          <a:cs typeface="+mn-cs"/>
                        </a:rPr>
                        <a:t>Medical Reference Services Quarterly</a:t>
                      </a:r>
                      <a:endParaRPr lang="en-US" sz="1600" dirty="0"/>
                    </a:p>
                  </a:txBody>
                  <a:tcPr/>
                </a:tc>
                <a:tc>
                  <a:txBody>
                    <a:bodyPr/>
                    <a:lstStyle/>
                    <a:p>
                      <a:pPr algn="l"/>
                      <a:r>
                        <a:rPr lang="en-US" sz="1600" dirty="0" smtClean="0"/>
                        <a:t>E </a:t>
                      </a:r>
                      <a:r>
                        <a:rPr lang="en-US" sz="1600" dirty="0" err="1" smtClean="0"/>
                        <a:t>Vardell</a:t>
                      </a:r>
                      <a:endParaRPr lang="en-US" sz="1600" dirty="0" smtClean="0"/>
                    </a:p>
                    <a:p>
                      <a:pPr algn="l"/>
                      <a:r>
                        <a:rPr lang="en-US" sz="1600" dirty="0" smtClean="0"/>
                        <a:t>T </a:t>
                      </a:r>
                      <a:r>
                        <a:rPr lang="en-US" sz="1600" dirty="0" err="1" smtClean="0"/>
                        <a:t>Feddern</a:t>
                      </a:r>
                      <a:r>
                        <a:rPr lang="en-US" sz="1600" baseline="0" dirty="0" err="1" smtClean="0"/>
                        <a:t>-</a:t>
                      </a:r>
                      <a:r>
                        <a:rPr lang="en-US" sz="1600" dirty="0" err="1" smtClean="0"/>
                        <a:t>Bekcan</a:t>
                      </a:r>
                      <a:endParaRPr lang="en-US" sz="1600" dirty="0" smtClean="0"/>
                    </a:p>
                    <a:p>
                      <a:pPr algn="l"/>
                      <a:r>
                        <a:rPr lang="en-US" sz="1600" dirty="0" smtClean="0"/>
                        <a:t>M Moore</a:t>
                      </a:r>
                      <a:endParaRPr lang="en-US" sz="1600" dirty="0"/>
                    </a:p>
                  </a:txBody>
                  <a:tcPr/>
                </a:tc>
                <a:tc>
                  <a:txBody>
                    <a:bodyPr/>
                    <a:lstStyle/>
                    <a:p>
                      <a:pPr algn="ctr"/>
                      <a:r>
                        <a:rPr lang="en-US" sz="1600" dirty="0" smtClean="0"/>
                        <a:t>2011</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Summary</a:t>
                      </a:r>
                      <a:r>
                        <a:rPr lang="en-US" sz="1600" kern="1200" baseline="0" dirty="0" smtClean="0">
                          <a:solidFill>
                            <a:schemeClr val="dk1"/>
                          </a:solidFill>
                          <a:effectLst/>
                          <a:latin typeface="+mn-lt"/>
                          <a:ea typeface="+mn-ea"/>
                          <a:cs typeface="+mn-cs"/>
                        </a:rPr>
                        <a:t> of</a:t>
                      </a:r>
                      <a:r>
                        <a:rPr lang="en-US" sz="1600" kern="1200" dirty="0" smtClean="0">
                          <a:solidFill>
                            <a:schemeClr val="dk1"/>
                          </a:solidFill>
                          <a:effectLst/>
                          <a:latin typeface="+mn-lt"/>
                          <a:ea typeface="+mn-ea"/>
                          <a:cs typeface="+mn-cs"/>
                        </a:rPr>
                        <a:t> researchers’ profiles using Scopus</a:t>
                      </a:r>
                      <a:endParaRPr lang="en-US" sz="1600" dirty="0" smtClean="0"/>
                    </a:p>
                  </a:txBody>
                  <a:tcPr/>
                </a:tc>
              </a:tr>
              <a:tr h="370840">
                <a:tc>
                  <a:txBody>
                    <a:bodyPr/>
                    <a:lstStyle/>
                    <a:p>
                      <a:r>
                        <a:rPr lang="en-US" sz="1600" kern="1200" dirty="0" smtClean="0">
                          <a:solidFill>
                            <a:schemeClr val="dk1"/>
                          </a:solidFill>
                          <a:effectLst/>
                          <a:latin typeface="+mn-lt"/>
                          <a:ea typeface="+mn-ea"/>
                          <a:cs typeface="+mn-cs"/>
                        </a:rPr>
                        <a:t>“</a:t>
                      </a:r>
                      <a:r>
                        <a:rPr lang="en-US" sz="1600" kern="1200" dirty="0" err="1" smtClean="0">
                          <a:solidFill>
                            <a:schemeClr val="dk1"/>
                          </a:solidFill>
                          <a:effectLst/>
                          <a:latin typeface="+mn-lt"/>
                          <a:ea typeface="+mn-ea"/>
                          <a:cs typeface="+mn-cs"/>
                        </a:rPr>
                        <a:t>Scholarometer</a:t>
                      </a:r>
                      <a:r>
                        <a:rPr lang="en-US" sz="1600" kern="1200" dirty="0" smtClean="0">
                          <a:solidFill>
                            <a:schemeClr val="dk1"/>
                          </a:solidFill>
                          <a:effectLst/>
                          <a:latin typeface="+mn-lt"/>
                          <a:ea typeface="+mn-ea"/>
                          <a:cs typeface="+mn-cs"/>
                        </a:rPr>
                        <a:t>: A system for</a:t>
                      </a:r>
                      <a:r>
                        <a:rPr lang="en-US" sz="1600" kern="1200" baseline="0" dirty="0" smtClean="0">
                          <a:solidFill>
                            <a:schemeClr val="dk1"/>
                          </a:solidFill>
                          <a:effectLst/>
                          <a:latin typeface="+mn-lt"/>
                          <a:ea typeface="+mn-ea"/>
                          <a:cs typeface="+mn-cs"/>
                        </a:rPr>
                        <a:t> </a:t>
                      </a:r>
                      <a:r>
                        <a:rPr lang="en-US" sz="1600" kern="1200" dirty="0" smtClean="0">
                          <a:solidFill>
                            <a:schemeClr val="dk1"/>
                          </a:solidFill>
                          <a:effectLst/>
                          <a:latin typeface="+mn-lt"/>
                          <a:ea typeface="+mn-ea"/>
                          <a:cs typeface="+mn-cs"/>
                        </a:rPr>
                        <a:t>crowdsourcing scholarly impact metrics”</a:t>
                      </a:r>
                    </a:p>
                    <a:p>
                      <a:r>
                        <a:rPr lang="en-US" sz="1600" i="1" kern="1200" dirty="0" smtClean="0">
                          <a:solidFill>
                            <a:schemeClr val="dk1"/>
                          </a:solidFill>
                          <a:effectLst/>
                          <a:latin typeface="+mn-lt"/>
                          <a:ea typeface="+mn-ea"/>
                          <a:cs typeface="+mn-cs"/>
                        </a:rPr>
                        <a:t>Proceedings of the 2014 ACM Conference on Web Science (</a:t>
                      </a:r>
                      <a:r>
                        <a:rPr lang="en-US" sz="1600" i="1" kern="1200" dirty="0" err="1" smtClean="0">
                          <a:solidFill>
                            <a:schemeClr val="dk1"/>
                          </a:solidFill>
                          <a:effectLst/>
                          <a:latin typeface="+mn-lt"/>
                          <a:ea typeface="+mn-ea"/>
                          <a:cs typeface="+mn-cs"/>
                        </a:rPr>
                        <a:t>WebSci</a:t>
                      </a:r>
                      <a:r>
                        <a:rPr lang="en-US" sz="1600" i="1" kern="1200" dirty="0" smtClean="0">
                          <a:solidFill>
                            <a:schemeClr val="dk1"/>
                          </a:solidFill>
                          <a:effectLst/>
                          <a:latin typeface="+mn-lt"/>
                          <a:ea typeface="+mn-ea"/>
                          <a:cs typeface="+mn-cs"/>
                        </a:rPr>
                        <a:t> 2014) </a:t>
                      </a:r>
                      <a:endParaRPr lang="en-US"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J Kaur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M </a:t>
                      </a:r>
                      <a:r>
                        <a:rPr lang="en-US" sz="1600" kern="1200" dirty="0" err="1" smtClean="0">
                          <a:solidFill>
                            <a:schemeClr val="dk1"/>
                          </a:solidFill>
                          <a:effectLst/>
                          <a:latin typeface="+mn-lt"/>
                          <a:ea typeface="+mn-ea"/>
                          <a:cs typeface="+mn-cs"/>
                        </a:rPr>
                        <a:t>JafariAsbagh</a:t>
                      </a:r>
                      <a:endParaRPr lang="en-US" sz="16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F </a:t>
                      </a:r>
                      <a:r>
                        <a:rPr lang="en-US" sz="1600" kern="1200" dirty="0" err="1" smtClean="0">
                          <a:solidFill>
                            <a:schemeClr val="dk1"/>
                          </a:solidFill>
                          <a:effectLst/>
                          <a:latin typeface="+mn-lt"/>
                          <a:ea typeface="+mn-ea"/>
                          <a:cs typeface="+mn-cs"/>
                        </a:rPr>
                        <a:t>Radicchi</a:t>
                      </a:r>
                      <a:endParaRPr lang="en-US" sz="16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F </a:t>
                      </a:r>
                      <a:r>
                        <a:rPr lang="en-US" sz="1600" kern="1200" dirty="0" err="1" smtClean="0">
                          <a:solidFill>
                            <a:schemeClr val="dk1"/>
                          </a:solidFill>
                          <a:effectLst/>
                          <a:latin typeface="+mn-lt"/>
                          <a:ea typeface="+mn-ea"/>
                          <a:cs typeface="+mn-cs"/>
                        </a:rPr>
                        <a:t>Menczer</a:t>
                      </a:r>
                      <a:r>
                        <a:rPr lang="en-US" sz="1600" kern="1200" dirty="0" smtClean="0">
                          <a:solidFill>
                            <a:schemeClr val="dk1"/>
                          </a:solidFill>
                          <a:effectLst/>
                          <a:latin typeface="+mn-lt"/>
                          <a:ea typeface="+mn-ea"/>
                          <a:cs typeface="+mn-cs"/>
                        </a:rPr>
                        <a:t> </a:t>
                      </a:r>
                      <a:endParaRPr lang="en-US" sz="1600" dirty="0" smtClean="0">
                        <a:effectLst/>
                      </a:endParaRPr>
                    </a:p>
                  </a:txBody>
                  <a:tcPr/>
                </a:tc>
                <a:tc>
                  <a:txBody>
                    <a:bodyPr/>
                    <a:lstStyle/>
                    <a:p>
                      <a:pPr algn="ctr"/>
                      <a:r>
                        <a:rPr lang="en-US" sz="1600" dirty="0" smtClean="0"/>
                        <a:t>2014</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Citation analysis using</a:t>
                      </a:r>
                      <a:r>
                        <a:rPr lang="en-US" sz="1600" kern="1200" baseline="0" dirty="0" smtClean="0">
                          <a:solidFill>
                            <a:schemeClr val="dk1"/>
                          </a:solidFill>
                          <a:effectLst/>
                          <a:latin typeface="+mn-lt"/>
                          <a:ea typeface="+mn-ea"/>
                          <a:cs typeface="+mn-cs"/>
                        </a:rPr>
                        <a:t> Google Scholar, but no Impact Factor and no funding information</a:t>
                      </a:r>
                      <a:endParaRPr lang="en-US" sz="1600" dirty="0" smtClean="0"/>
                    </a:p>
                  </a:txBody>
                  <a:tcPr/>
                </a:tc>
              </a:tr>
            </a:tbl>
          </a:graphicData>
        </a:graphic>
      </p:graphicFrame>
    </p:spTree>
    <p:extLst>
      <p:ext uri="{BB962C8B-B14F-4D97-AF65-F5344CB8AC3E}">
        <p14:creationId xmlns:p14="http://schemas.microsoft.com/office/powerpoint/2010/main" val="1940322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40797</TotalTime>
  <Words>2881</Words>
  <Application>Microsoft Macintosh PowerPoint</Application>
  <PresentationFormat>Widescreen</PresentationFormat>
  <Paragraphs>549</Paragraphs>
  <Slides>40</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Adobe Heiti Std R</vt:lpstr>
      <vt:lpstr>Calibri</vt:lpstr>
      <vt:lpstr>Corbel</vt:lpstr>
      <vt:lpstr>Wingdings</vt:lpstr>
      <vt:lpstr>맑은 고딕</vt:lpstr>
      <vt:lpstr>Arial</vt:lpstr>
      <vt:lpstr>Depth</vt:lpstr>
      <vt:lpstr>Scholar Plot – Data Visualization for Scientific Careers</vt:lpstr>
      <vt:lpstr>Overview</vt:lpstr>
      <vt:lpstr>What is Data Visualization?</vt:lpstr>
      <vt:lpstr>Why Data Visualization Matters?</vt:lpstr>
      <vt:lpstr>Introduction</vt:lpstr>
      <vt:lpstr>Introduction</vt:lpstr>
      <vt:lpstr>Goals of Research</vt:lpstr>
      <vt:lpstr>Related Work - Software</vt:lpstr>
      <vt:lpstr>Related Work - Literature</vt:lpstr>
      <vt:lpstr>What Is Missing?</vt:lpstr>
      <vt:lpstr>Design Philosophy</vt:lpstr>
      <vt:lpstr>Design Methods</vt:lpstr>
      <vt:lpstr>Design Methods</vt:lpstr>
      <vt:lpstr>Design Methods – Prestige</vt:lpstr>
      <vt:lpstr>Design Methods – Impact Scales </vt:lpstr>
      <vt:lpstr>Design Methods - Funding</vt:lpstr>
      <vt:lpstr>Design Methods – Ranked Density of Publication Types</vt:lpstr>
      <vt:lpstr>Design Methods – Ranked Density of Publication Types</vt:lpstr>
      <vt:lpstr>Design Methods – Ranked Density of Publication Types</vt:lpstr>
      <vt:lpstr>Prototype!</vt:lpstr>
      <vt:lpstr>Evaluation - User Study</vt:lpstr>
      <vt:lpstr>Evaluation - Focus group</vt:lpstr>
      <vt:lpstr>Design Methods – Details on Demand</vt:lpstr>
      <vt:lpstr>Design Methods – Department Plot</vt:lpstr>
      <vt:lpstr>Design Methods – Department Plot</vt:lpstr>
      <vt:lpstr>Design Methods – Department Plot</vt:lpstr>
      <vt:lpstr>Design Methods – College Plot</vt:lpstr>
      <vt:lpstr>PowerPoint Presentation</vt:lpstr>
      <vt:lpstr>Data Sources</vt:lpstr>
      <vt:lpstr>Architecture</vt:lpstr>
      <vt:lpstr>Name Disambiguation</vt:lpstr>
      <vt:lpstr>Name Disambiguation</vt:lpstr>
      <vt:lpstr>Conclusion</vt:lpstr>
      <vt:lpstr>Conclusion</vt:lpstr>
      <vt:lpstr>Conclusion</vt:lpstr>
      <vt:lpstr>Future Work</vt:lpstr>
      <vt:lpstr>Future Work</vt:lpstr>
      <vt:lpstr>PhD Timeline</vt:lpstr>
      <vt:lpstr>Acknowledgments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813</cp:revision>
  <cp:lastPrinted>2016-03-09T20:59:13Z</cp:lastPrinted>
  <dcterms:created xsi:type="dcterms:W3CDTF">2015-09-15T19:51:47Z</dcterms:created>
  <dcterms:modified xsi:type="dcterms:W3CDTF">2016-03-09T23:59:24Z</dcterms:modified>
</cp:coreProperties>
</file>